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83" r:id="rId3"/>
    <p:sldId id="285" r:id="rId4"/>
    <p:sldId id="303" r:id="rId5"/>
    <p:sldId id="286" r:id="rId6"/>
    <p:sldId id="287" r:id="rId7"/>
    <p:sldId id="288" r:id="rId8"/>
    <p:sldId id="289" r:id="rId9"/>
    <p:sldId id="290" r:id="rId10"/>
    <p:sldId id="292" r:id="rId11"/>
    <p:sldId id="293" r:id="rId12"/>
    <p:sldId id="294" r:id="rId13"/>
    <p:sldId id="295" r:id="rId14"/>
    <p:sldId id="296" r:id="rId15"/>
    <p:sldId id="297" r:id="rId16"/>
    <p:sldId id="299" r:id="rId17"/>
    <p:sldId id="298" r:id="rId18"/>
    <p:sldId id="300" r:id="rId19"/>
    <p:sldId id="301" r:id="rId20"/>
    <p:sldId id="302" r:id="rId21"/>
    <p:sldId id="262" r:id="rId22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04" autoAdjust="0"/>
    <p:restoredTop sz="94679" autoAdjust="0"/>
  </p:normalViewPr>
  <p:slideViewPr>
    <p:cSldViewPr>
      <p:cViewPr varScale="1">
        <p:scale>
          <a:sx n="58" d="100"/>
          <a:sy n="58" d="100"/>
        </p:scale>
        <p:origin x="-955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EACF022C-F2E6-474F-A9AB-73A3B79472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2777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4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D0C2168-1E2E-4326-84E5-B3F8EBADE3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4269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557721C1-64E6-4678-BA99-969429515650}" type="slidenum">
              <a:rPr lang="en-US" sz="1200" smtClean="0"/>
              <a:pPr eaLnBrk="1" hangingPunct="1"/>
              <a:t>4</a:t>
            </a:fld>
            <a:endParaRPr lang="en-US" sz="120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2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rc 3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rc 4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0502A-37C3-49A6-8D63-E5D7BD00B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801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17 </a:t>
            </a:r>
            <a:r>
              <a:rPr lang="en-US" dirty="0"/>
              <a:t>- </a:t>
            </a:r>
            <a:fld id="{CC78410B-A453-4794-B9A2-5134F6DF84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00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17 </a:t>
            </a:r>
            <a:r>
              <a:rPr lang="en-US" dirty="0"/>
              <a:t>- </a:t>
            </a:r>
            <a:fld id="{FF96E5CD-C816-4B90-AB9D-1689E56B3D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4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17 </a:t>
            </a:r>
            <a:r>
              <a:rPr lang="en-US" dirty="0"/>
              <a:t>- </a:t>
            </a:r>
            <a:fld id="{160E2010-0DD7-461E-85DF-28F5203C8F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64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17 </a:t>
            </a:r>
            <a:r>
              <a:rPr lang="en-US" dirty="0"/>
              <a:t>- </a:t>
            </a:r>
            <a:fld id="{2CB7A64B-493F-4A0F-A915-48F4990412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064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17 </a:t>
            </a:r>
            <a:r>
              <a:rPr lang="en-US" dirty="0"/>
              <a:t>- </a:t>
            </a:r>
            <a:fld id="{B9A160CD-51C9-478C-B13A-80D2DCDB5A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629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17 </a:t>
            </a:r>
            <a:r>
              <a:rPr lang="en-US" dirty="0"/>
              <a:t>- </a:t>
            </a:r>
            <a:fld id="{38CECDFA-5B90-4692-9312-FF12F4E18B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441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17 </a:t>
            </a:r>
            <a:r>
              <a:rPr lang="en-US" dirty="0"/>
              <a:t>- </a:t>
            </a:r>
            <a:fld id="{2FD493FB-7E50-40D2-93F4-CB9AB167F1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74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17 </a:t>
            </a:r>
            <a:r>
              <a:rPr lang="en-US" dirty="0"/>
              <a:t>- </a:t>
            </a:r>
            <a:fld id="{B73CA6E8-F369-417A-AE21-0F860E4EC9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08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17 </a:t>
            </a:r>
            <a:r>
              <a:rPr lang="en-US" dirty="0"/>
              <a:t>- </a:t>
            </a:r>
            <a:fld id="{904E9EE0-E7F7-409A-ADB0-3BD4EF315F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595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17 </a:t>
            </a:r>
            <a:r>
              <a:rPr lang="en-US" dirty="0"/>
              <a:t>- </a:t>
            </a:r>
            <a:fld id="{8F9D9B8D-6811-4B91-8B57-0DC3460252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817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103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17 </a:t>
            </a:r>
            <a:r>
              <a:rPr lang="en-US" dirty="0"/>
              <a:t>- </a:t>
            </a:r>
            <a:fld id="{540C3BDB-72F7-4BE4-A5DD-3A3EBA805F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5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144780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Lecture 17</a:t>
            </a:r>
            <a:br>
              <a:rPr lang="en-US" dirty="0" smtClean="0"/>
            </a:br>
            <a:r>
              <a:rPr lang="en-US" dirty="0" smtClean="0"/>
              <a:t>Trees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 CSCI – 1900    Mathematics for Computer Science</a:t>
            </a:r>
          </a:p>
          <a:p>
            <a:pPr eaLnBrk="1" hangingPunct="1"/>
            <a:r>
              <a:rPr lang="en-US" dirty="0" smtClean="0"/>
              <a:t>Fall </a:t>
            </a:r>
            <a:r>
              <a:rPr lang="en-US" dirty="0" smtClean="0"/>
              <a:t>2014</a:t>
            </a:r>
          </a:p>
          <a:p>
            <a:pPr eaLnBrk="1" hangingPunct="1"/>
            <a:r>
              <a:rPr lang="en-US" dirty="0" smtClean="0"/>
              <a:t>Bill Pine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17 - </a:t>
            </a:r>
            <a:fld id="{07AA9806-19F2-4D9B-82EB-7EE50E878853}" type="slidenum">
              <a:rPr lang="en-US" sz="1400" smtClean="0">
                <a:latin typeface="Arial" charset="0"/>
              </a:rPr>
              <a:pPr eaLnBrk="1" hangingPunct="1"/>
              <a:t>10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Examples of Trees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610600" cy="4297363"/>
          </a:xfrm>
        </p:spPr>
        <p:txBody>
          <a:bodyPr/>
          <a:lstStyle/>
          <a:p>
            <a:pPr eaLnBrk="1" hangingPunct="1"/>
            <a:r>
              <a:rPr lang="en-US" smtClean="0"/>
              <a:t>From this point forward, we will follow the computer science conventions</a:t>
            </a:r>
          </a:p>
          <a:p>
            <a:pPr lvl="1" eaLnBrk="1" hangingPunct="1"/>
            <a:r>
              <a:rPr lang="en-US" smtClean="0"/>
              <a:t>Tree means rooted tree</a:t>
            </a:r>
          </a:p>
          <a:p>
            <a:pPr lvl="1" eaLnBrk="1" hangingPunct="1"/>
            <a:r>
              <a:rPr lang="en-US" smtClean="0"/>
              <a:t>Edge means directed edge</a:t>
            </a:r>
          </a:p>
          <a:p>
            <a:pPr eaLnBrk="1" hangingPunct="1"/>
            <a:r>
              <a:rPr lang="en-US" smtClean="0"/>
              <a:t>Using the definitions given, determine which of the following examples are trees and which are not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17 - </a:t>
            </a:r>
            <a:fld id="{B281B5AA-DAF7-4254-99ED-E206E3575C44}" type="slidenum">
              <a:rPr lang="en-US" sz="1400" smtClean="0">
                <a:latin typeface="Arial" charset="0"/>
              </a:rPr>
              <a:pPr eaLnBrk="1" hangingPunct="1"/>
              <a:t>11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 this a tree?</a:t>
            </a:r>
          </a:p>
        </p:txBody>
      </p:sp>
      <p:grpSp>
        <p:nvGrpSpPr>
          <p:cNvPr id="13318" name="Group 3"/>
          <p:cNvGrpSpPr>
            <a:grpSpLocks/>
          </p:cNvGrpSpPr>
          <p:nvPr/>
        </p:nvGrpSpPr>
        <p:grpSpPr bwMode="auto">
          <a:xfrm>
            <a:off x="2514600" y="2362200"/>
            <a:ext cx="4038600" cy="3048000"/>
            <a:chOff x="1584" y="912"/>
            <a:chExt cx="2544" cy="1920"/>
          </a:xfrm>
        </p:grpSpPr>
        <p:sp>
          <p:nvSpPr>
            <p:cNvPr id="13319" name="Oval 4"/>
            <p:cNvSpPr>
              <a:spLocks noChangeArrowheads="1"/>
            </p:cNvSpPr>
            <p:nvPr/>
          </p:nvSpPr>
          <p:spPr bwMode="auto">
            <a:xfrm>
              <a:off x="2544" y="912"/>
              <a:ext cx="624" cy="62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0" name="Oval 5"/>
            <p:cNvSpPr>
              <a:spLocks noChangeArrowheads="1"/>
            </p:cNvSpPr>
            <p:nvPr/>
          </p:nvSpPr>
          <p:spPr bwMode="auto">
            <a:xfrm>
              <a:off x="1680" y="1824"/>
              <a:ext cx="480" cy="48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1" name="Oval 6"/>
            <p:cNvSpPr>
              <a:spLocks noChangeArrowheads="1"/>
            </p:cNvSpPr>
            <p:nvPr/>
          </p:nvSpPr>
          <p:spPr bwMode="auto">
            <a:xfrm>
              <a:off x="2592" y="1824"/>
              <a:ext cx="480" cy="48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2" name="Oval 7"/>
            <p:cNvSpPr>
              <a:spLocks noChangeArrowheads="1"/>
            </p:cNvSpPr>
            <p:nvPr/>
          </p:nvSpPr>
          <p:spPr bwMode="auto">
            <a:xfrm>
              <a:off x="3552" y="1824"/>
              <a:ext cx="480" cy="48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3" name="Oval 8"/>
            <p:cNvSpPr>
              <a:spLocks noChangeArrowheads="1"/>
            </p:cNvSpPr>
            <p:nvPr/>
          </p:nvSpPr>
          <p:spPr bwMode="auto">
            <a:xfrm>
              <a:off x="1584" y="2640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4" name="Line 9"/>
            <p:cNvSpPr>
              <a:spLocks noChangeShapeType="1"/>
            </p:cNvSpPr>
            <p:nvPr/>
          </p:nvSpPr>
          <p:spPr bwMode="auto">
            <a:xfrm flipH="1">
              <a:off x="2064" y="1440"/>
              <a:ext cx="576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5" name="Line 10"/>
            <p:cNvSpPr>
              <a:spLocks noChangeShapeType="1"/>
            </p:cNvSpPr>
            <p:nvPr/>
          </p:nvSpPr>
          <p:spPr bwMode="auto">
            <a:xfrm>
              <a:off x="2832" y="153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6" name="Line 11"/>
            <p:cNvSpPr>
              <a:spLocks noChangeShapeType="1"/>
            </p:cNvSpPr>
            <p:nvPr/>
          </p:nvSpPr>
          <p:spPr bwMode="auto">
            <a:xfrm>
              <a:off x="3072" y="1440"/>
              <a:ext cx="576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7" name="Line 12"/>
            <p:cNvSpPr>
              <a:spLocks noChangeShapeType="1"/>
            </p:cNvSpPr>
            <p:nvPr/>
          </p:nvSpPr>
          <p:spPr bwMode="auto">
            <a:xfrm flipH="1">
              <a:off x="1680" y="2304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8" name="Oval 13"/>
            <p:cNvSpPr>
              <a:spLocks noChangeArrowheads="1"/>
            </p:cNvSpPr>
            <p:nvPr/>
          </p:nvSpPr>
          <p:spPr bwMode="auto">
            <a:xfrm flipH="1">
              <a:off x="2064" y="2640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9" name="Line 14"/>
            <p:cNvSpPr>
              <a:spLocks noChangeShapeType="1"/>
            </p:cNvSpPr>
            <p:nvPr/>
          </p:nvSpPr>
          <p:spPr bwMode="auto">
            <a:xfrm>
              <a:off x="2016" y="2304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0" name="Oval 15"/>
            <p:cNvSpPr>
              <a:spLocks noChangeArrowheads="1"/>
            </p:cNvSpPr>
            <p:nvPr/>
          </p:nvSpPr>
          <p:spPr bwMode="auto">
            <a:xfrm>
              <a:off x="1824" y="2640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1" name="Line 16"/>
            <p:cNvSpPr>
              <a:spLocks noChangeShapeType="1"/>
            </p:cNvSpPr>
            <p:nvPr/>
          </p:nvSpPr>
          <p:spPr bwMode="auto">
            <a:xfrm>
              <a:off x="1920" y="230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2" name="Oval 17"/>
            <p:cNvSpPr>
              <a:spLocks noChangeArrowheads="1"/>
            </p:cNvSpPr>
            <p:nvPr/>
          </p:nvSpPr>
          <p:spPr bwMode="auto">
            <a:xfrm>
              <a:off x="2496" y="2640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3" name="Line 18"/>
            <p:cNvSpPr>
              <a:spLocks noChangeShapeType="1"/>
            </p:cNvSpPr>
            <p:nvPr/>
          </p:nvSpPr>
          <p:spPr bwMode="auto">
            <a:xfrm flipH="1">
              <a:off x="2592" y="2304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4" name="Oval 19"/>
            <p:cNvSpPr>
              <a:spLocks noChangeArrowheads="1"/>
            </p:cNvSpPr>
            <p:nvPr/>
          </p:nvSpPr>
          <p:spPr bwMode="auto">
            <a:xfrm flipH="1">
              <a:off x="2976" y="2640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5" name="Line 20"/>
            <p:cNvSpPr>
              <a:spLocks noChangeShapeType="1"/>
            </p:cNvSpPr>
            <p:nvPr/>
          </p:nvSpPr>
          <p:spPr bwMode="auto">
            <a:xfrm>
              <a:off x="2928" y="2304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6" name="Oval 21"/>
            <p:cNvSpPr>
              <a:spLocks noChangeArrowheads="1"/>
            </p:cNvSpPr>
            <p:nvPr/>
          </p:nvSpPr>
          <p:spPr bwMode="auto">
            <a:xfrm>
              <a:off x="2736" y="2640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7" name="Line 22"/>
            <p:cNvSpPr>
              <a:spLocks noChangeShapeType="1"/>
            </p:cNvSpPr>
            <p:nvPr/>
          </p:nvSpPr>
          <p:spPr bwMode="auto">
            <a:xfrm>
              <a:off x="2832" y="230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8" name="Oval 23"/>
            <p:cNvSpPr>
              <a:spLocks noChangeArrowheads="1"/>
            </p:cNvSpPr>
            <p:nvPr/>
          </p:nvSpPr>
          <p:spPr bwMode="auto">
            <a:xfrm>
              <a:off x="3456" y="2640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9" name="Line 24"/>
            <p:cNvSpPr>
              <a:spLocks noChangeShapeType="1"/>
            </p:cNvSpPr>
            <p:nvPr/>
          </p:nvSpPr>
          <p:spPr bwMode="auto">
            <a:xfrm flipH="1">
              <a:off x="3552" y="2304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0" name="Oval 25"/>
            <p:cNvSpPr>
              <a:spLocks noChangeArrowheads="1"/>
            </p:cNvSpPr>
            <p:nvPr/>
          </p:nvSpPr>
          <p:spPr bwMode="auto">
            <a:xfrm flipH="1">
              <a:off x="3936" y="2640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1" name="Line 26"/>
            <p:cNvSpPr>
              <a:spLocks noChangeShapeType="1"/>
            </p:cNvSpPr>
            <p:nvPr/>
          </p:nvSpPr>
          <p:spPr bwMode="auto">
            <a:xfrm>
              <a:off x="3888" y="2304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2" name="Oval 27"/>
            <p:cNvSpPr>
              <a:spLocks noChangeArrowheads="1"/>
            </p:cNvSpPr>
            <p:nvPr/>
          </p:nvSpPr>
          <p:spPr bwMode="auto">
            <a:xfrm>
              <a:off x="3696" y="2640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3" name="Line 28"/>
            <p:cNvSpPr>
              <a:spLocks noChangeShapeType="1"/>
            </p:cNvSpPr>
            <p:nvPr/>
          </p:nvSpPr>
          <p:spPr bwMode="auto">
            <a:xfrm>
              <a:off x="3792" y="230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17 - </a:t>
            </a:r>
            <a:fld id="{58359B2E-3B28-468F-A501-B66E1D05EDC8}" type="slidenum">
              <a:rPr lang="en-US" sz="1400" smtClean="0">
                <a:latin typeface="Arial" charset="0"/>
              </a:rPr>
              <a:pPr eaLnBrk="1" hangingPunct="1"/>
              <a:t>12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 this a tree?</a:t>
            </a:r>
          </a:p>
        </p:txBody>
      </p:sp>
      <p:grpSp>
        <p:nvGrpSpPr>
          <p:cNvPr id="14342" name="Group 20"/>
          <p:cNvGrpSpPr>
            <a:grpSpLocks/>
          </p:cNvGrpSpPr>
          <p:nvPr/>
        </p:nvGrpSpPr>
        <p:grpSpPr bwMode="auto">
          <a:xfrm>
            <a:off x="3048000" y="2362200"/>
            <a:ext cx="3200400" cy="3124200"/>
            <a:chOff x="1920" y="1296"/>
            <a:chExt cx="2016" cy="1968"/>
          </a:xfrm>
        </p:grpSpPr>
        <p:sp>
          <p:nvSpPr>
            <p:cNvPr id="14343" name="Rectangle 3"/>
            <p:cNvSpPr>
              <a:spLocks noChangeArrowheads="1"/>
            </p:cNvSpPr>
            <p:nvPr/>
          </p:nvSpPr>
          <p:spPr bwMode="auto">
            <a:xfrm>
              <a:off x="2784" y="2112"/>
              <a:ext cx="288" cy="288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4" name="Rectangle 4"/>
            <p:cNvSpPr>
              <a:spLocks noChangeArrowheads="1"/>
            </p:cNvSpPr>
            <p:nvPr/>
          </p:nvSpPr>
          <p:spPr bwMode="auto">
            <a:xfrm>
              <a:off x="1920" y="2112"/>
              <a:ext cx="288" cy="288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5" name="Rectangle 5"/>
            <p:cNvSpPr>
              <a:spLocks noChangeArrowheads="1"/>
            </p:cNvSpPr>
            <p:nvPr/>
          </p:nvSpPr>
          <p:spPr bwMode="auto">
            <a:xfrm>
              <a:off x="2064" y="1440"/>
              <a:ext cx="288" cy="288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6" name="Rectangle 6"/>
            <p:cNvSpPr>
              <a:spLocks noChangeArrowheads="1"/>
            </p:cNvSpPr>
            <p:nvPr/>
          </p:nvSpPr>
          <p:spPr bwMode="auto">
            <a:xfrm>
              <a:off x="2784" y="1296"/>
              <a:ext cx="288" cy="288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7" name="Rectangle 7"/>
            <p:cNvSpPr>
              <a:spLocks noChangeArrowheads="1"/>
            </p:cNvSpPr>
            <p:nvPr/>
          </p:nvSpPr>
          <p:spPr bwMode="auto">
            <a:xfrm flipV="1">
              <a:off x="2064" y="2832"/>
              <a:ext cx="288" cy="288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8" name="Rectangle 8"/>
            <p:cNvSpPr>
              <a:spLocks noChangeArrowheads="1"/>
            </p:cNvSpPr>
            <p:nvPr/>
          </p:nvSpPr>
          <p:spPr bwMode="auto">
            <a:xfrm flipV="1">
              <a:off x="2784" y="2976"/>
              <a:ext cx="288" cy="288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9" name="Rectangle 9"/>
            <p:cNvSpPr>
              <a:spLocks noChangeArrowheads="1"/>
            </p:cNvSpPr>
            <p:nvPr/>
          </p:nvSpPr>
          <p:spPr bwMode="auto">
            <a:xfrm flipH="1">
              <a:off x="3648" y="2112"/>
              <a:ext cx="288" cy="288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0" name="Rectangle 10"/>
            <p:cNvSpPr>
              <a:spLocks noChangeArrowheads="1"/>
            </p:cNvSpPr>
            <p:nvPr/>
          </p:nvSpPr>
          <p:spPr bwMode="auto">
            <a:xfrm flipH="1">
              <a:off x="3504" y="1440"/>
              <a:ext cx="288" cy="288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1" name="Rectangle 11"/>
            <p:cNvSpPr>
              <a:spLocks noChangeArrowheads="1"/>
            </p:cNvSpPr>
            <p:nvPr/>
          </p:nvSpPr>
          <p:spPr bwMode="auto">
            <a:xfrm flipH="1" flipV="1">
              <a:off x="3504" y="2832"/>
              <a:ext cx="288" cy="288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2" name="Line 12"/>
            <p:cNvSpPr>
              <a:spLocks noChangeShapeType="1"/>
            </p:cNvSpPr>
            <p:nvPr/>
          </p:nvSpPr>
          <p:spPr bwMode="auto">
            <a:xfrm flipH="1">
              <a:off x="2208" y="2256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3" name="Line 13"/>
            <p:cNvSpPr>
              <a:spLocks noChangeShapeType="1"/>
            </p:cNvSpPr>
            <p:nvPr/>
          </p:nvSpPr>
          <p:spPr bwMode="auto">
            <a:xfrm flipH="1" flipV="1">
              <a:off x="2352" y="1728"/>
              <a:ext cx="432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4" name="Line 14"/>
            <p:cNvSpPr>
              <a:spLocks noChangeShapeType="1"/>
            </p:cNvSpPr>
            <p:nvPr/>
          </p:nvSpPr>
          <p:spPr bwMode="auto">
            <a:xfrm flipV="1">
              <a:off x="2928" y="1584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5" name="Line 15"/>
            <p:cNvSpPr>
              <a:spLocks noChangeShapeType="1"/>
            </p:cNvSpPr>
            <p:nvPr/>
          </p:nvSpPr>
          <p:spPr bwMode="auto">
            <a:xfrm flipV="1">
              <a:off x="3072" y="1728"/>
              <a:ext cx="432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6" name="Line 16"/>
            <p:cNvSpPr>
              <a:spLocks noChangeShapeType="1"/>
            </p:cNvSpPr>
            <p:nvPr/>
          </p:nvSpPr>
          <p:spPr bwMode="auto">
            <a:xfrm>
              <a:off x="3072" y="2256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7" name="Line 17"/>
            <p:cNvSpPr>
              <a:spLocks noChangeShapeType="1"/>
            </p:cNvSpPr>
            <p:nvPr/>
          </p:nvSpPr>
          <p:spPr bwMode="auto">
            <a:xfrm>
              <a:off x="3072" y="2400"/>
              <a:ext cx="432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8" name="Line 18"/>
            <p:cNvSpPr>
              <a:spLocks noChangeShapeType="1"/>
            </p:cNvSpPr>
            <p:nvPr/>
          </p:nvSpPr>
          <p:spPr bwMode="auto">
            <a:xfrm>
              <a:off x="2928" y="2400"/>
              <a:ext cx="0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9" name="Line 19"/>
            <p:cNvSpPr>
              <a:spLocks noChangeShapeType="1"/>
            </p:cNvSpPr>
            <p:nvPr/>
          </p:nvSpPr>
          <p:spPr bwMode="auto">
            <a:xfrm flipH="1">
              <a:off x="2352" y="2400"/>
              <a:ext cx="432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17 - </a:t>
            </a:r>
            <a:fld id="{30845597-6E7F-45E8-BCE8-FCB84DA52A3E}" type="slidenum">
              <a:rPr lang="en-US" sz="1400" smtClean="0">
                <a:latin typeface="Arial" charset="0"/>
              </a:rPr>
              <a:pPr eaLnBrk="1" hangingPunct="1"/>
              <a:t>13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 this a tree?</a:t>
            </a:r>
          </a:p>
        </p:txBody>
      </p:sp>
      <p:grpSp>
        <p:nvGrpSpPr>
          <p:cNvPr id="15366" name="Group 3"/>
          <p:cNvGrpSpPr>
            <a:grpSpLocks/>
          </p:cNvGrpSpPr>
          <p:nvPr/>
        </p:nvGrpSpPr>
        <p:grpSpPr bwMode="auto">
          <a:xfrm>
            <a:off x="1828800" y="1828800"/>
            <a:ext cx="5486400" cy="4075113"/>
            <a:chOff x="1152" y="864"/>
            <a:chExt cx="3456" cy="2855"/>
          </a:xfrm>
        </p:grpSpPr>
        <p:sp>
          <p:nvSpPr>
            <p:cNvPr id="15367" name="Oval 4"/>
            <p:cNvSpPr>
              <a:spLocks noChangeArrowheads="1"/>
            </p:cNvSpPr>
            <p:nvPr/>
          </p:nvSpPr>
          <p:spPr bwMode="auto">
            <a:xfrm>
              <a:off x="3258" y="2330"/>
              <a:ext cx="648" cy="278"/>
            </a:xfrm>
            <a:prstGeom prst="ellipse">
              <a:avLst/>
            </a:prstGeom>
            <a:solidFill>
              <a:srgbClr val="FFFF99"/>
            </a:solidFill>
            <a:ln w="9525" algn="ctr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700"/>
                <a:t>CSCI 2910</a:t>
              </a:r>
            </a:p>
            <a:p>
              <a:pPr algn="ctr"/>
              <a:r>
                <a:rPr lang="en-US" sz="700"/>
                <a:t>Client &amp; Server Side Prog</a:t>
              </a:r>
            </a:p>
          </p:txBody>
        </p:sp>
        <p:sp>
          <p:nvSpPr>
            <p:cNvPr id="15368" name="Oval 5"/>
            <p:cNvSpPr>
              <a:spLocks noChangeArrowheads="1"/>
            </p:cNvSpPr>
            <p:nvPr/>
          </p:nvSpPr>
          <p:spPr bwMode="auto">
            <a:xfrm>
              <a:off x="2340" y="1774"/>
              <a:ext cx="648" cy="27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700"/>
                <a:t>CSCI 2800</a:t>
              </a:r>
            </a:p>
            <a:p>
              <a:pPr algn="ctr"/>
              <a:r>
                <a:rPr lang="en-US" sz="700"/>
                <a:t>Visual Prog </a:t>
              </a:r>
            </a:p>
            <a:p>
              <a:pPr algn="ctr"/>
              <a:r>
                <a:rPr lang="en-US" sz="700"/>
                <a:t>Adv Concepts</a:t>
              </a:r>
              <a:endParaRPr lang="en-US" sz="700">
                <a:latin typeface="Arial" charset="0"/>
              </a:endParaRPr>
            </a:p>
          </p:txBody>
        </p:sp>
        <p:sp>
          <p:nvSpPr>
            <p:cNvPr id="15369" name="Oval 6"/>
            <p:cNvSpPr>
              <a:spLocks noChangeArrowheads="1"/>
            </p:cNvSpPr>
            <p:nvPr/>
          </p:nvSpPr>
          <p:spPr bwMode="auto">
            <a:xfrm>
              <a:off x="1638" y="864"/>
              <a:ext cx="648" cy="27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700"/>
                <a:t>CSCI 1100</a:t>
              </a:r>
            </a:p>
            <a:p>
              <a:pPr algn="ctr"/>
              <a:r>
                <a:rPr lang="en-US" sz="700"/>
                <a:t>Using Info</a:t>
              </a:r>
            </a:p>
            <a:p>
              <a:pPr algn="ctr"/>
              <a:r>
                <a:rPr lang="en-US" sz="700"/>
                <a:t>Technology</a:t>
              </a:r>
              <a:endParaRPr lang="en-US" sz="700">
                <a:latin typeface="Arial" charset="0"/>
              </a:endParaRPr>
            </a:p>
          </p:txBody>
        </p:sp>
        <p:sp>
          <p:nvSpPr>
            <p:cNvPr id="15370" name="Oval 7"/>
            <p:cNvSpPr>
              <a:spLocks noChangeArrowheads="1"/>
            </p:cNvSpPr>
            <p:nvPr/>
          </p:nvSpPr>
          <p:spPr bwMode="auto">
            <a:xfrm>
              <a:off x="2772" y="864"/>
              <a:ext cx="648" cy="278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700"/>
                <a:t>CSCI 1710</a:t>
              </a:r>
            </a:p>
            <a:p>
              <a:pPr algn="ctr"/>
              <a:r>
                <a:rPr lang="en-US" sz="700"/>
                <a:t>WWW Design</a:t>
              </a:r>
              <a:endParaRPr lang="en-US" sz="700">
                <a:latin typeface="Arial" charset="0"/>
              </a:endParaRPr>
            </a:p>
          </p:txBody>
        </p:sp>
        <p:sp>
          <p:nvSpPr>
            <p:cNvPr id="15371" name="Line 8"/>
            <p:cNvSpPr>
              <a:spLocks noChangeShapeType="1"/>
            </p:cNvSpPr>
            <p:nvPr/>
          </p:nvSpPr>
          <p:spPr bwMode="auto">
            <a:xfrm>
              <a:off x="2286" y="1003"/>
              <a:ext cx="486" cy="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2" name="Oval 9"/>
            <p:cNvSpPr>
              <a:spLocks noChangeArrowheads="1"/>
            </p:cNvSpPr>
            <p:nvPr/>
          </p:nvSpPr>
          <p:spPr bwMode="auto">
            <a:xfrm>
              <a:off x="3744" y="864"/>
              <a:ext cx="648" cy="27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700"/>
                <a:t>CSCI 1510</a:t>
              </a:r>
            </a:p>
            <a:p>
              <a:pPr algn="ctr"/>
              <a:r>
                <a:rPr lang="en-US" sz="700"/>
                <a:t>Student in University</a:t>
              </a:r>
              <a:endParaRPr lang="en-US" sz="700">
                <a:latin typeface="Arial" charset="0"/>
              </a:endParaRPr>
            </a:p>
          </p:txBody>
        </p:sp>
        <p:sp>
          <p:nvSpPr>
            <p:cNvPr id="15373" name="Oval 10"/>
            <p:cNvSpPr>
              <a:spLocks noChangeArrowheads="1"/>
            </p:cNvSpPr>
            <p:nvPr/>
          </p:nvSpPr>
          <p:spPr bwMode="auto">
            <a:xfrm>
              <a:off x="1638" y="1311"/>
              <a:ext cx="648" cy="27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 sz="700"/>
                <a:t>CSCI 1800</a:t>
              </a:r>
            </a:p>
            <a:p>
              <a:r>
                <a:rPr lang="en-US" sz="700"/>
                <a:t>Visual Prog I</a:t>
              </a:r>
              <a:endParaRPr lang="en-US" sz="700">
                <a:latin typeface="Arial" charset="0"/>
              </a:endParaRPr>
            </a:p>
          </p:txBody>
        </p:sp>
        <p:sp>
          <p:nvSpPr>
            <p:cNvPr id="15374" name="Oval 11"/>
            <p:cNvSpPr>
              <a:spLocks noChangeArrowheads="1"/>
            </p:cNvSpPr>
            <p:nvPr/>
          </p:nvSpPr>
          <p:spPr bwMode="auto">
            <a:xfrm>
              <a:off x="1206" y="1774"/>
              <a:ext cx="648" cy="27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700"/>
                <a:t>CSCI 2150</a:t>
              </a:r>
            </a:p>
            <a:p>
              <a:pPr algn="ctr"/>
              <a:r>
                <a:rPr lang="en-US" sz="700"/>
                <a:t>Computer Organization</a:t>
              </a:r>
              <a:endParaRPr lang="en-US" sz="700">
                <a:latin typeface="Arial" charset="0"/>
              </a:endParaRPr>
            </a:p>
          </p:txBody>
        </p:sp>
        <p:sp>
          <p:nvSpPr>
            <p:cNvPr id="15375" name="Oval 12"/>
            <p:cNvSpPr>
              <a:spLocks noChangeArrowheads="1"/>
            </p:cNvSpPr>
            <p:nvPr/>
          </p:nvSpPr>
          <p:spPr bwMode="auto">
            <a:xfrm>
              <a:off x="1692" y="2052"/>
              <a:ext cx="648" cy="27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700"/>
                <a:t>CSCI 2235</a:t>
              </a:r>
            </a:p>
            <a:p>
              <a:pPr algn="ctr"/>
              <a:r>
                <a:rPr lang="en-US" sz="700"/>
                <a:t>Intro to Unix</a:t>
              </a:r>
            </a:p>
            <a:p>
              <a:pPr algn="ctr"/>
              <a:endParaRPr lang="en-US" sz="700">
                <a:latin typeface="Arial" charset="0"/>
              </a:endParaRPr>
            </a:p>
          </p:txBody>
        </p:sp>
        <p:sp>
          <p:nvSpPr>
            <p:cNvPr id="15376" name="Oval 13"/>
            <p:cNvSpPr>
              <a:spLocks noChangeArrowheads="1"/>
            </p:cNvSpPr>
            <p:nvPr/>
          </p:nvSpPr>
          <p:spPr bwMode="auto">
            <a:xfrm>
              <a:off x="2232" y="2885"/>
              <a:ext cx="648" cy="278"/>
            </a:xfrm>
            <a:prstGeom prst="ellipse">
              <a:avLst/>
            </a:prstGeom>
            <a:solidFill>
              <a:srgbClr val="FFFF99"/>
            </a:solidFill>
            <a:ln w="9525" algn="ctr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700"/>
                <a:t>CSCI 3220</a:t>
              </a:r>
            </a:p>
            <a:p>
              <a:pPr algn="ctr"/>
              <a:r>
                <a:rPr lang="en-US" sz="700"/>
                <a:t>Intro to Database</a:t>
              </a:r>
            </a:p>
          </p:txBody>
        </p:sp>
        <p:sp>
          <p:nvSpPr>
            <p:cNvPr id="15377" name="Oval 14"/>
            <p:cNvSpPr>
              <a:spLocks noChangeArrowheads="1"/>
            </p:cNvSpPr>
            <p:nvPr/>
          </p:nvSpPr>
          <p:spPr bwMode="auto">
            <a:xfrm>
              <a:off x="3690" y="2885"/>
              <a:ext cx="648" cy="278"/>
            </a:xfrm>
            <a:prstGeom prst="ellipse">
              <a:avLst/>
            </a:prstGeom>
            <a:solidFill>
              <a:srgbClr val="FFFF99"/>
            </a:solidFill>
            <a:ln w="9525" algn="ctr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700"/>
                <a:t>CSCI 3250</a:t>
              </a:r>
            </a:p>
            <a:p>
              <a:pPr algn="ctr"/>
              <a:r>
                <a:rPr lang="en-US" sz="700"/>
                <a:t>Software</a:t>
              </a:r>
            </a:p>
            <a:p>
              <a:pPr algn="ctr"/>
              <a:r>
                <a:rPr lang="en-US" sz="700"/>
                <a:t>Engineering I</a:t>
              </a:r>
            </a:p>
          </p:txBody>
        </p:sp>
        <p:sp>
          <p:nvSpPr>
            <p:cNvPr id="15378" name="Oval 15"/>
            <p:cNvSpPr>
              <a:spLocks noChangeArrowheads="1"/>
            </p:cNvSpPr>
            <p:nvPr/>
          </p:nvSpPr>
          <p:spPr bwMode="auto">
            <a:xfrm>
              <a:off x="3258" y="3327"/>
              <a:ext cx="648" cy="278"/>
            </a:xfrm>
            <a:prstGeom prst="ellipse">
              <a:avLst/>
            </a:prstGeom>
            <a:solidFill>
              <a:srgbClr val="FFFF99"/>
            </a:solidFill>
            <a:ln w="9525" algn="ctr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700"/>
                <a:t>CSCI 3350</a:t>
              </a:r>
            </a:p>
            <a:p>
              <a:pPr algn="ctr"/>
              <a:r>
                <a:rPr lang="en-US" sz="700"/>
                <a:t>Software Engineering II</a:t>
              </a:r>
            </a:p>
          </p:txBody>
        </p:sp>
        <p:sp>
          <p:nvSpPr>
            <p:cNvPr id="15379" name="Oval 16"/>
            <p:cNvSpPr>
              <a:spLocks noChangeArrowheads="1"/>
            </p:cNvSpPr>
            <p:nvPr/>
          </p:nvSpPr>
          <p:spPr bwMode="auto">
            <a:xfrm>
              <a:off x="3960" y="3327"/>
              <a:ext cx="648" cy="278"/>
            </a:xfrm>
            <a:prstGeom prst="ellipse">
              <a:avLst/>
            </a:prstGeom>
            <a:solidFill>
              <a:srgbClr val="FFFF99"/>
            </a:solidFill>
            <a:ln w="9525" algn="ctr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700"/>
                <a:t>CSCI 4217</a:t>
              </a:r>
            </a:p>
            <a:p>
              <a:pPr algn="ctr"/>
              <a:r>
                <a:rPr lang="en-US" sz="700"/>
                <a:t>Ethical Issues</a:t>
              </a:r>
            </a:p>
          </p:txBody>
        </p:sp>
        <p:sp>
          <p:nvSpPr>
            <p:cNvPr id="15380" name="Oval 17"/>
            <p:cNvSpPr>
              <a:spLocks noChangeArrowheads="1"/>
            </p:cNvSpPr>
            <p:nvPr/>
          </p:nvSpPr>
          <p:spPr bwMode="auto">
            <a:xfrm>
              <a:off x="2556" y="3327"/>
              <a:ext cx="648" cy="278"/>
            </a:xfrm>
            <a:prstGeom prst="ellipse">
              <a:avLst/>
            </a:prstGeom>
            <a:solidFill>
              <a:srgbClr val="FFFF99"/>
            </a:solidFill>
            <a:ln w="9525" algn="ctr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700"/>
                <a:t>CSCI 4800</a:t>
              </a:r>
            </a:p>
            <a:p>
              <a:pPr algn="ctr"/>
              <a:r>
                <a:rPr lang="en-US" sz="700"/>
                <a:t>Senior Capstone</a:t>
              </a:r>
            </a:p>
            <a:p>
              <a:pPr algn="ctr"/>
              <a:r>
                <a:rPr lang="en-US" sz="700"/>
                <a:t>Technology</a:t>
              </a:r>
            </a:p>
          </p:txBody>
        </p:sp>
        <p:sp>
          <p:nvSpPr>
            <p:cNvPr id="15381" name="Oval 18"/>
            <p:cNvSpPr>
              <a:spLocks noChangeArrowheads="1"/>
            </p:cNvSpPr>
            <p:nvPr/>
          </p:nvSpPr>
          <p:spPr bwMode="auto">
            <a:xfrm>
              <a:off x="1854" y="3327"/>
              <a:ext cx="648" cy="278"/>
            </a:xfrm>
            <a:prstGeom prst="ellipse">
              <a:avLst/>
            </a:prstGeom>
            <a:solidFill>
              <a:srgbClr val="FFFF99"/>
            </a:solidFill>
            <a:ln w="9525" algn="ctr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700"/>
                <a:t>CSCI 4227</a:t>
              </a:r>
            </a:p>
            <a:p>
              <a:pPr algn="ctr"/>
              <a:r>
                <a:rPr lang="en-US" sz="700"/>
                <a:t>Advanced Database</a:t>
              </a:r>
            </a:p>
          </p:txBody>
        </p:sp>
        <p:sp>
          <p:nvSpPr>
            <p:cNvPr id="15382" name="Oval 19"/>
            <p:cNvSpPr>
              <a:spLocks noChangeArrowheads="1"/>
            </p:cNvSpPr>
            <p:nvPr/>
          </p:nvSpPr>
          <p:spPr bwMode="auto">
            <a:xfrm>
              <a:off x="1206" y="2330"/>
              <a:ext cx="648" cy="27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700"/>
                <a:t>CSCI 3400</a:t>
              </a:r>
            </a:p>
            <a:p>
              <a:pPr algn="ctr"/>
              <a:r>
                <a:rPr lang="en-US" sz="700"/>
                <a:t>Network</a:t>
              </a:r>
            </a:p>
            <a:p>
              <a:pPr algn="ctr"/>
              <a:r>
                <a:rPr lang="en-US" sz="700"/>
                <a:t>Fundamentals</a:t>
              </a:r>
              <a:endParaRPr lang="en-US" sz="700">
                <a:latin typeface="Arial" charset="0"/>
              </a:endParaRPr>
            </a:p>
          </p:txBody>
        </p:sp>
        <p:sp>
          <p:nvSpPr>
            <p:cNvPr id="15383" name="Oval 20"/>
            <p:cNvSpPr>
              <a:spLocks noChangeArrowheads="1"/>
            </p:cNvSpPr>
            <p:nvPr/>
          </p:nvSpPr>
          <p:spPr bwMode="auto">
            <a:xfrm>
              <a:off x="1368" y="2885"/>
              <a:ext cx="648" cy="27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700"/>
                <a:t>CSCI 4417</a:t>
              </a:r>
            </a:p>
            <a:p>
              <a:pPr algn="ctr"/>
              <a:r>
                <a:rPr lang="en-US" sz="700"/>
                <a:t>System Administration</a:t>
              </a:r>
              <a:endParaRPr lang="en-US" sz="700">
                <a:latin typeface="Arial" charset="0"/>
              </a:endParaRPr>
            </a:p>
          </p:txBody>
        </p:sp>
        <p:sp>
          <p:nvSpPr>
            <p:cNvPr id="15384" name="Line 21"/>
            <p:cNvSpPr>
              <a:spLocks noChangeShapeType="1"/>
            </p:cNvSpPr>
            <p:nvPr/>
          </p:nvSpPr>
          <p:spPr bwMode="auto">
            <a:xfrm>
              <a:off x="3420" y="987"/>
              <a:ext cx="324" cy="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5" name="Line 22"/>
            <p:cNvSpPr>
              <a:spLocks noChangeShapeType="1"/>
            </p:cNvSpPr>
            <p:nvPr/>
          </p:nvSpPr>
          <p:spPr bwMode="auto">
            <a:xfrm>
              <a:off x="1962" y="1126"/>
              <a:ext cx="0" cy="185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6" name="Line 23"/>
            <p:cNvSpPr>
              <a:spLocks noChangeShapeType="1"/>
            </p:cNvSpPr>
            <p:nvPr/>
          </p:nvSpPr>
          <p:spPr bwMode="auto">
            <a:xfrm>
              <a:off x="1530" y="1682"/>
              <a:ext cx="1134" cy="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7" name="Line 24"/>
            <p:cNvSpPr>
              <a:spLocks noChangeShapeType="1"/>
            </p:cNvSpPr>
            <p:nvPr/>
          </p:nvSpPr>
          <p:spPr bwMode="auto">
            <a:xfrm>
              <a:off x="1962" y="1589"/>
              <a:ext cx="0" cy="93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8" name="Line 25"/>
            <p:cNvSpPr>
              <a:spLocks noChangeShapeType="1"/>
            </p:cNvSpPr>
            <p:nvPr/>
          </p:nvSpPr>
          <p:spPr bwMode="auto">
            <a:xfrm>
              <a:off x="1530" y="1682"/>
              <a:ext cx="0" cy="92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9" name="Line 26"/>
            <p:cNvSpPr>
              <a:spLocks noChangeShapeType="1"/>
            </p:cNvSpPr>
            <p:nvPr/>
          </p:nvSpPr>
          <p:spPr bwMode="auto">
            <a:xfrm>
              <a:off x="2664" y="1682"/>
              <a:ext cx="0" cy="92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0" name="Line 27"/>
            <p:cNvSpPr>
              <a:spLocks noChangeShapeType="1"/>
            </p:cNvSpPr>
            <p:nvPr/>
          </p:nvSpPr>
          <p:spPr bwMode="auto">
            <a:xfrm>
              <a:off x="3150" y="1126"/>
              <a:ext cx="432" cy="1204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1" name="Line 28"/>
            <p:cNvSpPr>
              <a:spLocks noChangeShapeType="1"/>
            </p:cNvSpPr>
            <p:nvPr/>
          </p:nvSpPr>
          <p:spPr bwMode="auto">
            <a:xfrm>
              <a:off x="2880" y="2006"/>
              <a:ext cx="594" cy="324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2" name="Line 29"/>
            <p:cNvSpPr>
              <a:spLocks noChangeShapeType="1"/>
            </p:cNvSpPr>
            <p:nvPr/>
          </p:nvSpPr>
          <p:spPr bwMode="auto">
            <a:xfrm>
              <a:off x="1530" y="2052"/>
              <a:ext cx="0" cy="278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3" name="Line 30"/>
            <p:cNvSpPr>
              <a:spLocks noChangeShapeType="1"/>
            </p:cNvSpPr>
            <p:nvPr/>
          </p:nvSpPr>
          <p:spPr bwMode="auto">
            <a:xfrm>
              <a:off x="1530" y="2608"/>
              <a:ext cx="108" cy="277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4" name="Line 31"/>
            <p:cNvSpPr>
              <a:spLocks noChangeShapeType="1"/>
            </p:cNvSpPr>
            <p:nvPr/>
          </p:nvSpPr>
          <p:spPr bwMode="auto">
            <a:xfrm>
              <a:off x="2556" y="2747"/>
              <a:ext cx="1458" cy="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5" name="Line 32"/>
            <p:cNvSpPr>
              <a:spLocks noChangeShapeType="1"/>
            </p:cNvSpPr>
            <p:nvPr/>
          </p:nvSpPr>
          <p:spPr bwMode="auto">
            <a:xfrm>
              <a:off x="3582" y="2608"/>
              <a:ext cx="0" cy="139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6" name="Line 33"/>
            <p:cNvSpPr>
              <a:spLocks noChangeShapeType="1"/>
            </p:cNvSpPr>
            <p:nvPr/>
          </p:nvSpPr>
          <p:spPr bwMode="auto">
            <a:xfrm>
              <a:off x="2556" y="2747"/>
              <a:ext cx="0" cy="138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7" name="Line 34"/>
            <p:cNvSpPr>
              <a:spLocks noChangeShapeType="1"/>
            </p:cNvSpPr>
            <p:nvPr/>
          </p:nvSpPr>
          <p:spPr bwMode="auto">
            <a:xfrm>
              <a:off x="4014" y="2747"/>
              <a:ext cx="0" cy="138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8" name="Line 35"/>
            <p:cNvSpPr>
              <a:spLocks noChangeShapeType="1"/>
            </p:cNvSpPr>
            <p:nvPr/>
          </p:nvSpPr>
          <p:spPr bwMode="auto">
            <a:xfrm>
              <a:off x="2178" y="3234"/>
              <a:ext cx="702" cy="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9" name="Line 36"/>
            <p:cNvSpPr>
              <a:spLocks noChangeShapeType="1"/>
            </p:cNvSpPr>
            <p:nvPr/>
          </p:nvSpPr>
          <p:spPr bwMode="auto">
            <a:xfrm>
              <a:off x="2556" y="3163"/>
              <a:ext cx="0" cy="71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0" name="Line 37"/>
            <p:cNvSpPr>
              <a:spLocks noChangeShapeType="1"/>
            </p:cNvSpPr>
            <p:nvPr/>
          </p:nvSpPr>
          <p:spPr bwMode="auto">
            <a:xfrm>
              <a:off x="2178" y="3234"/>
              <a:ext cx="0" cy="93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1" name="Line 38"/>
            <p:cNvSpPr>
              <a:spLocks noChangeShapeType="1"/>
            </p:cNvSpPr>
            <p:nvPr/>
          </p:nvSpPr>
          <p:spPr bwMode="auto">
            <a:xfrm>
              <a:off x="2880" y="3234"/>
              <a:ext cx="0" cy="93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2" name="Line 39"/>
            <p:cNvSpPr>
              <a:spLocks noChangeShapeType="1"/>
            </p:cNvSpPr>
            <p:nvPr/>
          </p:nvSpPr>
          <p:spPr bwMode="auto">
            <a:xfrm>
              <a:off x="4284" y="3234"/>
              <a:ext cx="0" cy="93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3" name="Line 40"/>
            <p:cNvSpPr>
              <a:spLocks noChangeShapeType="1"/>
            </p:cNvSpPr>
            <p:nvPr/>
          </p:nvSpPr>
          <p:spPr bwMode="auto">
            <a:xfrm>
              <a:off x="3582" y="3234"/>
              <a:ext cx="0" cy="93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4" name="Line 41"/>
            <p:cNvSpPr>
              <a:spLocks noChangeShapeType="1"/>
            </p:cNvSpPr>
            <p:nvPr/>
          </p:nvSpPr>
          <p:spPr bwMode="auto">
            <a:xfrm>
              <a:off x="4014" y="3163"/>
              <a:ext cx="0" cy="71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5" name="Line 42"/>
            <p:cNvSpPr>
              <a:spLocks noChangeShapeType="1"/>
            </p:cNvSpPr>
            <p:nvPr/>
          </p:nvSpPr>
          <p:spPr bwMode="auto">
            <a:xfrm>
              <a:off x="2340" y="2191"/>
              <a:ext cx="918" cy="278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6" name="Line 43"/>
            <p:cNvSpPr>
              <a:spLocks noChangeShapeType="1"/>
            </p:cNvSpPr>
            <p:nvPr/>
          </p:nvSpPr>
          <p:spPr bwMode="auto">
            <a:xfrm>
              <a:off x="2016" y="1682"/>
              <a:ext cx="0" cy="37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7" name="Line 44"/>
            <p:cNvSpPr>
              <a:spLocks noChangeShapeType="1"/>
            </p:cNvSpPr>
            <p:nvPr/>
          </p:nvSpPr>
          <p:spPr bwMode="auto">
            <a:xfrm flipH="1">
              <a:off x="1854" y="2052"/>
              <a:ext cx="810" cy="833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8" name="Line 45"/>
            <p:cNvSpPr>
              <a:spLocks noChangeShapeType="1"/>
            </p:cNvSpPr>
            <p:nvPr/>
          </p:nvSpPr>
          <p:spPr bwMode="auto">
            <a:xfrm flipH="1">
              <a:off x="1746" y="2330"/>
              <a:ext cx="270" cy="555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9" name="Line 46"/>
            <p:cNvSpPr>
              <a:spLocks noChangeShapeType="1"/>
            </p:cNvSpPr>
            <p:nvPr/>
          </p:nvSpPr>
          <p:spPr bwMode="auto">
            <a:xfrm flipH="1">
              <a:off x="1152" y="2608"/>
              <a:ext cx="270" cy="1111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0" name="Line 47"/>
            <p:cNvSpPr>
              <a:spLocks noChangeShapeType="1"/>
            </p:cNvSpPr>
            <p:nvPr/>
          </p:nvSpPr>
          <p:spPr bwMode="auto">
            <a:xfrm>
              <a:off x="1152" y="3719"/>
              <a:ext cx="1728" cy="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1" name="Line 48"/>
            <p:cNvSpPr>
              <a:spLocks noChangeShapeType="1"/>
            </p:cNvSpPr>
            <p:nvPr/>
          </p:nvSpPr>
          <p:spPr bwMode="auto">
            <a:xfrm flipV="1">
              <a:off x="2880" y="3580"/>
              <a:ext cx="0" cy="139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2" name="Line 49"/>
            <p:cNvSpPr>
              <a:spLocks noChangeShapeType="1"/>
            </p:cNvSpPr>
            <p:nvPr/>
          </p:nvSpPr>
          <p:spPr bwMode="auto">
            <a:xfrm>
              <a:off x="2988" y="3234"/>
              <a:ext cx="0" cy="93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3" name="Line 50"/>
            <p:cNvSpPr>
              <a:spLocks noChangeShapeType="1"/>
            </p:cNvSpPr>
            <p:nvPr/>
          </p:nvSpPr>
          <p:spPr bwMode="auto">
            <a:xfrm>
              <a:off x="2988" y="3234"/>
              <a:ext cx="1296" cy="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17 - </a:t>
            </a:r>
            <a:fld id="{651561A0-AE06-45BA-8D03-9F15B39D9145}" type="slidenum">
              <a:rPr lang="en-US" sz="1400" smtClean="0">
                <a:latin typeface="Arial" charset="0"/>
              </a:rPr>
              <a:pPr eaLnBrk="1" hangingPunct="1"/>
              <a:t>14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pPr eaLnBrk="1" hangingPunct="1"/>
            <a:r>
              <a:rPr lang="en-US" smtClean="0"/>
              <a:t>Definitions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smtClean="0"/>
              <a:t>	</a:t>
            </a:r>
            <a:r>
              <a:rPr lang="en-US" b="1" smtClean="0">
                <a:solidFill>
                  <a:schemeClr val="tx2"/>
                </a:solidFill>
              </a:rPr>
              <a:t>Level</a:t>
            </a:r>
            <a:r>
              <a:rPr lang="en-US" smtClean="0"/>
              <a:t> – all of the vertices located </a:t>
            </a:r>
            <a:r>
              <a:rPr lang="en-US" i="1" smtClean="0"/>
              <a:t>n</a:t>
            </a:r>
            <a:r>
              <a:rPr lang="en-US" smtClean="0"/>
              <a:t>-edges from </a:t>
            </a:r>
            <a:r>
              <a:rPr lang="en-US" i="1" smtClean="0"/>
              <a:t>v</a:t>
            </a:r>
            <a:r>
              <a:rPr lang="en-US" i="1" baseline="-25000" smtClean="0"/>
              <a:t>0</a:t>
            </a:r>
            <a:r>
              <a:rPr lang="en-US" smtClean="0"/>
              <a:t> are said to be at level </a:t>
            </a:r>
            <a:r>
              <a:rPr lang="en-US" i="1" smtClean="0"/>
              <a:t>n</a:t>
            </a:r>
          </a:p>
        </p:txBody>
      </p:sp>
      <p:grpSp>
        <p:nvGrpSpPr>
          <p:cNvPr id="16391" name="Group 4"/>
          <p:cNvGrpSpPr>
            <a:grpSpLocks/>
          </p:cNvGrpSpPr>
          <p:nvPr/>
        </p:nvGrpSpPr>
        <p:grpSpPr bwMode="auto">
          <a:xfrm>
            <a:off x="2133600" y="2743200"/>
            <a:ext cx="6324600" cy="3411538"/>
            <a:chOff x="1344" y="1392"/>
            <a:chExt cx="3984" cy="2604"/>
          </a:xfrm>
        </p:grpSpPr>
        <p:sp>
          <p:nvSpPr>
            <p:cNvPr id="16392" name="Oval 5"/>
            <p:cNvSpPr>
              <a:spLocks noChangeArrowheads="1"/>
            </p:cNvSpPr>
            <p:nvPr/>
          </p:nvSpPr>
          <p:spPr bwMode="auto">
            <a:xfrm>
              <a:off x="2496" y="1440"/>
              <a:ext cx="624" cy="62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3" name="Oval 6"/>
            <p:cNvSpPr>
              <a:spLocks noChangeArrowheads="1"/>
            </p:cNvSpPr>
            <p:nvPr/>
          </p:nvSpPr>
          <p:spPr bwMode="auto">
            <a:xfrm>
              <a:off x="1632" y="2352"/>
              <a:ext cx="480" cy="48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4" name="Oval 7"/>
            <p:cNvSpPr>
              <a:spLocks noChangeArrowheads="1"/>
            </p:cNvSpPr>
            <p:nvPr/>
          </p:nvSpPr>
          <p:spPr bwMode="auto">
            <a:xfrm>
              <a:off x="2544" y="2352"/>
              <a:ext cx="480" cy="48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5" name="Oval 8"/>
            <p:cNvSpPr>
              <a:spLocks noChangeArrowheads="1"/>
            </p:cNvSpPr>
            <p:nvPr/>
          </p:nvSpPr>
          <p:spPr bwMode="auto">
            <a:xfrm>
              <a:off x="3504" y="2352"/>
              <a:ext cx="480" cy="48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6" name="Oval 9"/>
            <p:cNvSpPr>
              <a:spLocks noChangeArrowheads="1"/>
            </p:cNvSpPr>
            <p:nvPr/>
          </p:nvSpPr>
          <p:spPr bwMode="auto">
            <a:xfrm>
              <a:off x="1536" y="3168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7" name="Line 10"/>
            <p:cNvSpPr>
              <a:spLocks noChangeShapeType="1"/>
            </p:cNvSpPr>
            <p:nvPr/>
          </p:nvSpPr>
          <p:spPr bwMode="auto">
            <a:xfrm flipH="1">
              <a:off x="2016" y="1968"/>
              <a:ext cx="576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" name="Line 11"/>
            <p:cNvSpPr>
              <a:spLocks noChangeShapeType="1"/>
            </p:cNvSpPr>
            <p:nvPr/>
          </p:nvSpPr>
          <p:spPr bwMode="auto">
            <a:xfrm>
              <a:off x="2784" y="206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9" name="Line 12"/>
            <p:cNvSpPr>
              <a:spLocks noChangeShapeType="1"/>
            </p:cNvSpPr>
            <p:nvPr/>
          </p:nvSpPr>
          <p:spPr bwMode="auto">
            <a:xfrm>
              <a:off x="3024" y="1968"/>
              <a:ext cx="576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0" name="Line 13"/>
            <p:cNvSpPr>
              <a:spLocks noChangeShapeType="1"/>
            </p:cNvSpPr>
            <p:nvPr/>
          </p:nvSpPr>
          <p:spPr bwMode="auto">
            <a:xfrm flipH="1">
              <a:off x="1632" y="2832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1" name="Oval 14"/>
            <p:cNvSpPr>
              <a:spLocks noChangeArrowheads="1"/>
            </p:cNvSpPr>
            <p:nvPr/>
          </p:nvSpPr>
          <p:spPr bwMode="auto">
            <a:xfrm flipH="1">
              <a:off x="2016" y="3168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2" name="Line 15"/>
            <p:cNvSpPr>
              <a:spLocks noChangeShapeType="1"/>
            </p:cNvSpPr>
            <p:nvPr/>
          </p:nvSpPr>
          <p:spPr bwMode="auto">
            <a:xfrm>
              <a:off x="1968" y="2832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3" name="Oval 16"/>
            <p:cNvSpPr>
              <a:spLocks noChangeArrowheads="1"/>
            </p:cNvSpPr>
            <p:nvPr/>
          </p:nvSpPr>
          <p:spPr bwMode="auto">
            <a:xfrm>
              <a:off x="1776" y="3168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4" name="Line 17"/>
            <p:cNvSpPr>
              <a:spLocks noChangeShapeType="1"/>
            </p:cNvSpPr>
            <p:nvPr/>
          </p:nvSpPr>
          <p:spPr bwMode="auto">
            <a:xfrm>
              <a:off x="1872" y="283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5" name="Oval 18"/>
            <p:cNvSpPr>
              <a:spLocks noChangeArrowheads="1"/>
            </p:cNvSpPr>
            <p:nvPr/>
          </p:nvSpPr>
          <p:spPr bwMode="auto">
            <a:xfrm>
              <a:off x="2448" y="3168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6" name="Line 19"/>
            <p:cNvSpPr>
              <a:spLocks noChangeShapeType="1"/>
            </p:cNvSpPr>
            <p:nvPr/>
          </p:nvSpPr>
          <p:spPr bwMode="auto">
            <a:xfrm flipH="1">
              <a:off x="2544" y="2832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7" name="Oval 20"/>
            <p:cNvSpPr>
              <a:spLocks noChangeArrowheads="1"/>
            </p:cNvSpPr>
            <p:nvPr/>
          </p:nvSpPr>
          <p:spPr bwMode="auto">
            <a:xfrm flipH="1">
              <a:off x="2928" y="3168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8" name="Line 21"/>
            <p:cNvSpPr>
              <a:spLocks noChangeShapeType="1"/>
            </p:cNvSpPr>
            <p:nvPr/>
          </p:nvSpPr>
          <p:spPr bwMode="auto">
            <a:xfrm>
              <a:off x="2880" y="2832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9" name="Oval 22"/>
            <p:cNvSpPr>
              <a:spLocks noChangeArrowheads="1"/>
            </p:cNvSpPr>
            <p:nvPr/>
          </p:nvSpPr>
          <p:spPr bwMode="auto">
            <a:xfrm>
              <a:off x="2688" y="3168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0" name="Line 23"/>
            <p:cNvSpPr>
              <a:spLocks noChangeShapeType="1"/>
            </p:cNvSpPr>
            <p:nvPr/>
          </p:nvSpPr>
          <p:spPr bwMode="auto">
            <a:xfrm>
              <a:off x="2784" y="283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1" name="Oval 24"/>
            <p:cNvSpPr>
              <a:spLocks noChangeArrowheads="1"/>
            </p:cNvSpPr>
            <p:nvPr/>
          </p:nvSpPr>
          <p:spPr bwMode="auto">
            <a:xfrm>
              <a:off x="3408" y="3168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2" name="Line 25"/>
            <p:cNvSpPr>
              <a:spLocks noChangeShapeType="1"/>
            </p:cNvSpPr>
            <p:nvPr/>
          </p:nvSpPr>
          <p:spPr bwMode="auto">
            <a:xfrm flipH="1">
              <a:off x="3504" y="2832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3" name="Oval 26"/>
            <p:cNvSpPr>
              <a:spLocks noChangeArrowheads="1"/>
            </p:cNvSpPr>
            <p:nvPr/>
          </p:nvSpPr>
          <p:spPr bwMode="auto">
            <a:xfrm flipH="1">
              <a:off x="3888" y="3168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4" name="Line 27"/>
            <p:cNvSpPr>
              <a:spLocks noChangeShapeType="1"/>
            </p:cNvSpPr>
            <p:nvPr/>
          </p:nvSpPr>
          <p:spPr bwMode="auto">
            <a:xfrm>
              <a:off x="3840" y="2832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5" name="Oval 28"/>
            <p:cNvSpPr>
              <a:spLocks noChangeArrowheads="1"/>
            </p:cNvSpPr>
            <p:nvPr/>
          </p:nvSpPr>
          <p:spPr bwMode="auto">
            <a:xfrm>
              <a:off x="3648" y="3168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6" name="Line 29"/>
            <p:cNvSpPr>
              <a:spLocks noChangeShapeType="1"/>
            </p:cNvSpPr>
            <p:nvPr/>
          </p:nvSpPr>
          <p:spPr bwMode="auto">
            <a:xfrm>
              <a:off x="3744" y="283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7" name="Oval 30"/>
            <p:cNvSpPr>
              <a:spLocks noChangeArrowheads="1"/>
            </p:cNvSpPr>
            <p:nvPr/>
          </p:nvSpPr>
          <p:spPr bwMode="auto">
            <a:xfrm>
              <a:off x="1584" y="3696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8" name="Line 31"/>
            <p:cNvSpPr>
              <a:spLocks noChangeShapeType="1"/>
            </p:cNvSpPr>
            <p:nvPr/>
          </p:nvSpPr>
          <p:spPr bwMode="auto">
            <a:xfrm flipH="1">
              <a:off x="1680" y="3360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9" name="Oval 32"/>
            <p:cNvSpPr>
              <a:spLocks noChangeArrowheads="1"/>
            </p:cNvSpPr>
            <p:nvPr/>
          </p:nvSpPr>
          <p:spPr bwMode="auto">
            <a:xfrm flipH="1">
              <a:off x="1968" y="3696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20" name="Line 33"/>
            <p:cNvSpPr>
              <a:spLocks noChangeShapeType="1"/>
            </p:cNvSpPr>
            <p:nvPr/>
          </p:nvSpPr>
          <p:spPr bwMode="auto">
            <a:xfrm>
              <a:off x="1920" y="3360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1" name="Oval 34"/>
            <p:cNvSpPr>
              <a:spLocks noChangeArrowheads="1"/>
            </p:cNvSpPr>
            <p:nvPr/>
          </p:nvSpPr>
          <p:spPr bwMode="auto">
            <a:xfrm>
              <a:off x="2448" y="3696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22" name="Line 35"/>
            <p:cNvSpPr>
              <a:spLocks noChangeShapeType="1"/>
            </p:cNvSpPr>
            <p:nvPr/>
          </p:nvSpPr>
          <p:spPr bwMode="auto">
            <a:xfrm>
              <a:off x="2544" y="336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3" name="Oval 36"/>
            <p:cNvSpPr>
              <a:spLocks noChangeArrowheads="1"/>
            </p:cNvSpPr>
            <p:nvPr/>
          </p:nvSpPr>
          <p:spPr bwMode="auto">
            <a:xfrm flipH="1">
              <a:off x="4080" y="3696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24" name="Line 37"/>
            <p:cNvSpPr>
              <a:spLocks noChangeShapeType="1"/>
            </p:cNvSpPr>
            <p:nvPr/>
          </p:nvSpPr>
          <p:spPr bwMode="auto">
            <a:xfrm>
              <a:off x="4032" y="3360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5" name="Oval 38"/>
            <p:cNvSpPr>
              <a:spLocks noChangeArrowheads="1"/>
            </p:cNvSpPr>
            <p:nvPr/>
          </p:nvSpPr>
          <p:spPr bwMode="auto">
            <a:xfrm>
              <a:off x="3696" y="3696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26" name="Line 39"/>
            <p:cNvSpPr>
              <a:spLocks noChangeShapeType="1"/>
            </p:cNvSpPr>
            <p:nvPr/>
          </p:nvSpPr>
          <p:spPr bwMode="auto">
            <a:xfrm flipH="1">
              <a:off x="3792" y="3360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7" name="Text Box 40"/>
            <p:cNvSpPr txBox="1">
              <a:spLocks noChangeArrowheads="1"/>
            </p:cNvSpPr>
            <p:nvPr/>
          </p:nvSpPr>
          <p:spPr bwMode="auto">
            <a:xfrm>
              <a:off x="3600" y="1536"/>
              <a:ext cx="86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Level 0</a:t>
              </a:r>
            </a:p>
          </p:txBody>
        </p:sp>
        <p:sp>
          <p:nvSpPr>
            <p:cNvPr id="16428" name="Text Box 41"/>
            <p:cNvSpPr txBox="1">
              <a:spLocks noChangeArrowheads="1"/>
            </p:cNvSpPr>
            <p:nvPr/>
          </p:nvSpPr>
          <p:spPr bwMode="auto">
            <a:xfrm>
              <a:off x="4128" y="2399"/>
              <a:ext cx="86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Level 1</a:t>
              </a:r>
            </a:p>
          </p:txBody>
        </p:sp>
        <p:sp>
          <p:nvSpPr>
            <p:cNvPr id="16429" name="Text Box 42"/>
            <p:cNvSpPr txBox="1">
              <a:spLocks noChangeArrowheads="1"/>
            </p:cNvSpPr>
            <p:nvPr/>
          </p:nvSpPr>
          <p:spPr bwMode="auto">
            <a:xfrm>
              <a:off x="4320" y="3120"/>
              <a:ext cx="86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Level 2</a:t>
              </a:r>
            </a:p>
          </p:txBody>
        </p:sp>
        <p:sp>
          <p:nvSpPr>
            <p:cNvPr id="16430" name="Text Box 43"/>
            <p:cNvSpPr txBox="1">
              <a:spLocks noChangeArrowheads="1"/>
            </p:cNvSpPr>
            <p:nvPr/>
          </p:nvSpPr>
          <p:spPr bwMode="auto">
            <a:xfrm>
              <a:off x="4464" y="3647"/>
              <a:ext cx="864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Level 3</a:t>
              </a:r>
            </a:p>
          </p:txBody>
        </p:sp>
        <p:sp>
          <p:nvSpPr>
            <p:cNvPr id="16431" name="AutoShape 44"/>
            <p:cNvSpPr>
              <a:spLocks noChangeArrowheads="1"/>
            </p:cNvSpPr>
            <p:nvPr/>
          </p:nvSpPr>
          <p:spPr bwMode="auto">
            <a:xfrm>
              <a:off x="2064" y="1392"/>
              <a:ext cx="1440" cy="72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32" name="AutoShape 45"/>
            <p:cNvSpPr>
              <a:spLocks noChangeArrowheads="1"/>
            </p:cNvSpPr>
            <p:nvPr/>
          </p:nvSpPr>
          <p:spPr bwMode="auto">
            <a:xfrm>
              <a:off x="1392" y="2256"/>
              <a:ext cx="2736" cy="624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33" name="AutoShape 46"/>
            <p:cNvSpPr>
              <a:spLocks noChangeArrowheads="1"/>
            </p:cNvSpPr>
            <p:nvPr/>
          </p:nvSpPr>
          <p:spPr bwMode="auto">
            <a:xfrm>
              <a:off x="1344" y="3072"/>
              <a:ext cx="2976" cy="336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34" name="AutoShape 47"/>
            <p:cNvSpPr>
              <a:spLocks noChangeArrowheads="1"/>
            </p:cNvSpPr>
            <p:nvPr/>
          </p:nvSpPr>
          <p:spPr bwMode="auto">
            <a:xfrm>
              <a:off x="1392" y="3552"/>
              <a:ext cx="3072" cy="384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17 - </a:t>
            </a:r>
            <a:fld id="{A7B231A7-8BF5-4B5F-8484-7BBB011CABBE}" type="slidenum">
              <a:rPr lang="en-US" sz="1400" smtClean="0">
                <a:latin typeface="Arial" charset="0"/>
              </a:rPr>
              <a:pPr eaLnBrk="1" hangingPunct="1"/>
              <a:t>15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More Definitions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229600" cy="4495800"/>
          </a:xfrm>
        </p:spPr>
        <p:txBody>
          <a:bodyPr/>
          <a:lstStyle/>
          <a:p>
            <a:pPr eaLnBrk="1" hangingPunct="1"/>
            <a:r>
              <a:rPr lang="en-US" smtClean="0"/>
              <a:t>A vertex, </a:t>
            </a:r>
            <a:r>
              <a:rPr lang="en-US" i="1" smtClean="0"/>
              <a:t>v</a:t>
            </a:r>
            <a:r>
              <a:rPr lang="en-US" smtClean="0"/>
              <a:t>, is considered the </a:t>
            </a:r>
            <a:r>
              <a:rPr lang="en-US" smtClean="0">
                <a:solidFill>
                  <a:schemeClr val="tx2"/>
                </a:solidFill>
              </a:rPr>
              <a:t>parent</a:t>
            </a:r>
            <a:r>
              <a:rPr lang="en-US" smtClean="0"/>
              <a:t> of all of the vertices connected to it by edges leaving </a:t>
            </a:r>
            <a:r>
              <a:rPr lang="en-US" i="1" smtClean="0"/>
              <a:t>v</a:t>
            </a:r>
            <a:endParaRPr lang="en-US" smtClean="0"/>
          </a:p>
          <a:p>
            <a:pPr eaLnBrk="1" hangingPunct="1"/>
            <a:r>
              <a:rPr lang="en-US" smtClean="0"/>
              <a:t>A vertex, </a:t>
            </a:r>
            <a:r>
              <a:rPr lang="en-US" i="1" smtClean="0"/>
              <a:t>v</a:t>
            </a:r>
            <a:r>
              <a:rPr lang="en-US" smtClean="0"/>
              <a:t>, is considered the </a:t>
            </a:r>
            <a:r>
              <a:rPr lang="en-US" smtClean="0">
                <a:solidFill>
                  <a:schemeClr val="tx2"/>
                </a:solidFill>
              </a:rPr>
              <a:t>child</a:t>
            </a:r>
            <a:r>
              <a:rPr lang="en-US" smtClean="0"/>
              <a:t> of the vertex connected to the single edge entering </a:t>
            </a:r>
            <a:r>
              <a:rPr lang="en-US" i="1" smtClean="0"/>
              <a:t>v</a:t>
            </a:r>
            <a:endParaRPr lang="en-US" smtClean="0"/>
          </a:p>
          <a:p>
            <a:pPr eaLnBrk="1" hangingPunct="1"/>
            <a:r>
              <a:rPr lang="en-US" smtClean="0"/>
              <a:t>A vertex, </a:t>
            </a:r>
            <a:r>
              <a:rPr lang="en-US" i="1" smtClean="0"/>
              <a:t>v</a:t>
            </a:r>
            <a:r>
              <a:rPr lang="en-US" smtClean="0"/>
              <a:t>, is considered the </a:t>
            </a:r>
            <a:r>
              <a:rPr lang="en-US" smtClean="0">
                <a:solidFill>
                  <a:schemeClr val="tx2"/>
                </a:solidFill>
              </a:rPr>
              <a:t>sibling</a:t>
            </a:r>
            <a:r>
              <a:rPr lang="en-US" smtClean="0"/>
              <a:t> of all vertices at the same level with the same parent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17 - </a:t>
            </a:r>
            <a:fld id="{89DEC0B5-2BA2-4BBE-9E8B-D4436218DDCD}" type="slidenum">
              <a:rPr lang="en-US" sz="1400" smtClean="0">
                <a:latin typeface="Arial" charset="0"/>
              </a:rPr>
              <a:pPr eaLnBrk="1" hangingPunct="1"/>
              <a:t>16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More Definitions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 vertex </a:t>
            </a:r>
            <a:r>
              <a:rPr lang="en-US" i="1" smtClean="0"/>
              <a:t>v</a:t>
            </a:r>
            <a:r>
              <a:rPr lang="en-US" i="1" baseline="-25000" smtClean="0"/>
              <a:t>j</a:t>
            </a:r>
            <a:r>
              <a:rPr lang="en-US" smtClean="0"/>
              <a:t> is considered a </a:t>
            </a:r>
            <a:r>
              <a:rPr lang="en-US" smtClean="0">
                <a:solidFill>
                  <a:schemeClr val="tx2"/>
                </a:solidFill>
              </a:rPr>
              <a:t>descendant</a:t>
            </a:r>
            <a:r>
              <a:rPr lang="en-US" smtClean="0"/>
              <a:t> of a vertex </a:t>
            </a:r>
            <a:r>
              <a:rPr lang="en-US" i="1" smtClean="0"/>
              <a:t>v</a:t>
            </a:r>
            <a:r>
              <a:rPr lang="en-US" i="1" baseline="-25000" smtClean="0"/>
              <a:t>i</a:t>
            </a:r>
            <a:r>
              <a:rPr lang="en-US" smtClean="0"/>
              <a:t> if there is a path from </a:t>
            </a:r>
            <a:r>
              <a:rPr lang="en-US" i="1" smtClean="0"/>
              <a:t>v</a:t>
            </a:r>
            <a:r>
              <a:rPr lang="en-US" i="1" baseline="-25000" smtClean="0"/>
              <a:t>i</a:t>
            </a:r>
            <a:r>
              <a:rPr lang="en-US" smtClean="0"/>
              <a:t> to </a:t>
            </a:r>
            <a:r>
              <a:rPr lang="en-US" i="1" smtClean="0"/>
              <a:t>v</a:t>
            </a:r>
            <a:r>
              <a:rPr lang="en-US" i="1" baseline="-25000" smtClean="0"/>
              <a:t>j</a:t>
            </a: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 </a:t>
            </a:r>
            <a:r>
              <a:rPr lang="en-US" smtClean="0">
                <a:solidFill>
                  <a:schemeClr val="tx2"/>
                </a:solidFill>
              </a:rPr>
              <a:t>height</a:t>
            </a:r>
            <a:r>
              <a:rPr lang="en-US" smtClean="0"/>
              <a:t> of a tree is the number of the largest level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 vertices of a tree that have no children are called </a:t>
            </a:r>
            <a:r>
              <a:rPr lang="en-US" smtClean="0">
                <a:solidFill>
                  <a:schemeClr val="tx2"/>
                </a:solidFill>
              </a:rPr>
              <a:t>leaves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17 - </a:t>
            </a:r>
            <a:fld id="{65DF4BC2-6028-4DED-B537-14C2C19E0543}" type="slidenum">
              <a:rPr lang="en-US" sz="1400" smtClean="0">
                <a:latin typeface="Arial" charset="0"/>
              </a:rPr>
              <a:pPr eaLnBrk="1" hangingPunct="1"/>
              <a:t>17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Tree Example</a:t>
            </a:r>
          </a:p>
        </p:txBody>
      </p:sp>
      <p:sp>
        <p:nvSpPr>
          <p:cNvPr id="19462" name="Text Box 3"/>
          <p:cNvSpPr txBox="1">
            <a:spLocks noChangeArrowheads="1"/>
          </p:cNvSpPr>
          <p:nvPr/>
        </p:nvSpPr>
        <p:spPr bwMode="auto">
          <a:xfrm>
            <a:off x="1600200" y="10668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latin typeface="Arial" charset="0"/>
              </a:rPr>
              <a:t>Level 0</a:t>
            </a:r>
          </a:p>
        </p:txBody>
      </p:sp>
      <p:sp>
        <p:nvSpPr>
          <p:cNvPr id="19463" name="Text Box 4"/>
          <p:cNvSpPr txBox="1">
            <a:spLocks noChangeArrowheads="1"/>
          </p:cNvSpPr>
          <p:nvPr/>
        </p:nvSpPr>
        <p:spPr bwMode="auto">
          <a:xfrm>
            <a:off x="838200" y="22098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latin typeface="Arial" charset="0"/>
              </a:rPr>
              <a:t>Level 1</a:t>
            </a:r>
          </a:p>
        </p:txBody>
      </p:sp>
      <p:sp>
        <p:nvSpPr>
          <p:cNvPr id="19464" name="Text Box 5"/>
          <p:cNvSpPr txBox="1">
            <a:spLocks noChangeArrowheads="1"/>
          </p:cNvSpPr>
          <p:nvPr/>
        </p:nvSpPr>
        <p:spPr bwMode="auto">
          <a:xfrm>
            <a:off x="304800" y="3581400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latin typeface="Arial" charset="0"/>
              </a:rPr>
              <a:t>Level 2</a:t>
            </a:r>
          </a:p>
        </p:txBody>
      </p:sp>
      <p:grpSp>
        <p:nvGrpSpPr>
          <p:cNvPr id="19465" name="Group 6"/>
          <p:cNvGrpSpPr>
            <a:grpSpLocks/>
          </p:cNvGrpSpPr>
          <p:nvPr/>
        </p:nvGrpSpPr>
        <p:grpSpPr bwMode="auto">
          <a:xfrm>
            <a:off x="1447800" y="1371600"/>
            <a:ext cx="5715000" cy="2514600"/>
            <a:chOff x="912" y="864"/>
            <a:chExt cx="3600" cy="1584"/>
          </a:xfrm>
        </p:grpSpPr>
        <p:sp>
          <p:nvSpPr>
            <p:cNvPr id="19467" name="Oval 7"/>
            <p:cNvSpPr>
              <a:spLocks noChangeArrowheads="1"/>
            </p:cNvSpPr>
            <p:nvPr/>
          </p:nvSpPr>
          <p:spPr bwMode="auto">
            <a:xfrm>
              <a:off x="2256" y="864"/>
              <a:ext cx="336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8" name="Oval 8"/>
            <p:cNvSpPr>
              <a:spLocks noChangeArrowheads="1"/>
            </p:cNvSpPr>
            <p:nvPr/>
          </p:nvSpPr>
          <p:spPr bwMode="auto">
            <a:xfrm>
              <a:off x="1392" y="1440"/>
              <a:ext cx="336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9" name="Oval 9"/>
            <p:cNvSpPr>
              <a:spLocks noChangeArrowheads="1"/>
            </p:cNvSpPr>
            <p:nvPr/>
          </p:nvSpPr>
          <p:spPr bwMode="auto">
            <a:xfrm>
              <a:off x="2304" y="1440"/>
              <a:ext cx="336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0" name="Oval 10"/>
            <p:cNvSpPr>
              <a:spLocks noChangeArrowheads="1"/>
            </p:cNvSpPr>
            <p:nvPr/>
          </p:nvSpPr>
          <p:spPr bwMode="auto">
            <a:xfrm>
              <a:off x="3120" y="1440"/>
              <a:ext cx="336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1" name="Oval 11"/>
            <p:cNvSpPr>
              <a:spLocks noChangeArrowheads="1"/>
            </p:cNvSpPr>
            <p:nvPr/>
          </p:nvSpPr>
          <p:spPr bwMode="auto">
            <a:xfrm>
              <a:off x="3888" y="1392"/>
              <a:ext cx="336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2" name="Line 12"/>
            <p:cNvSpPr>
              <a:spLocks noChangeShapeType="1"/>
            </p:cNvSpPr>
            <p:nvPr/>
          </p:nvSpPr>
          <p:spPr bwMode="auto">
            <a:xfrm flipH="1">
              <a:off x="1680" y="1104"/>
              <a:ext cx="72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3" name="Line 13"/>
            <p:cNvSpPr>
              <a:spLocks noChangeShapeType="1"/>
            </p:cNvSpPr>
            <p:nvPr/>
          </p:nvSpPr>
          <p:spPr bwMode="auto">
            <a:xfrm>
              <a:off x="2448" y="110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4" name="Line 14"/>
            <p:cNvSpPr>
              <a:spLocks noChangeShapeType="1"/>
            </p:cNvSpPr>
            <p:nvPr/>
          </p:nvSpPr>
          <p:spPr bwMode="auto">
            <a:xfrm>
              <a:off x="2544" y="1056"/>
              <a:ext cx="57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5" name="Line 15"/>
            <p:cNvSpPr>
              <a:spLocks noChangeShapeType="1"/>
            </p:cNvSpPr>
            <p:nvPr/>
          </p:nvSpPr>
          <p:spPr bwMode="auto">
            <a:xfrm>
              <a:off x="2592" y="1008"/>
              <a:ext cx="1296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6" name="Oval 16"/>
            <p:cNvSpPr>
              <a:spLocks noChangeArrowheads="1"/>
            </p:cNvSpPr>
            <p:nvPr/>
          </p:nvSpPr>
          <p:spPr bwMode="auto">
            <a:xfrm>
              <a:off x="912" y="2208"/>
              <a:ext cx="336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7" name="Oval 17"/>
            <p:cNvSpPr>
              <a:spLocks noChangeArrowheads="1"/>
            </p:cNvSpPr>
            <p:nvPr/>
          </p:nvSpPr>
          <p:spPr bwMode="auto">
            <a:xfrm>
              <a:off x="1680" y="2208"/>
              <a:ext cx="336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8" name="Oval 18"/>
            <p:cNvSpPr>
              <a:spLocks noChangeArrowheads="1"/>
            </p:cNvSpPr>
            <p:nvPr/>
          </p:nvSpPr>
          <p:spPr bwMode="auto">
            <a:xfrm>
              <a:off x="3360" y="2208"/>
              <a:ext cx="336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9" name="Oval 19"/>
            <p:cNvSpPr>
              <a:spLocks noChangeArrowheads="1"/>
            </p:cNvSpPr>
            <p:nvPr/>
          </p:nvSpPr>
          <p:spPr bwMode="auto">
            <a:xfrm>
              <a:off x="4176" y="2160"/>
              <a:ext cx="336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0" name="Line 20"/>
            <p:cNvSpPr>
              <a:spLocks noChangeShapeType="1"/>
            </p:cNvSpPr>
            <p:nvPr/>
          </p:nvSpPr>
          <p:spPr bwMode="auto">
            <a:xfrm flipH="1">
              <a:off x="1152" y="1632"/>
              <a:ext cx="336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1" name="Line 21"/>
            <p:cNvSpPr>
              <a:spLocks noChangeShapeType="1"/>
            </p:cNvSpPr>
            <p:nvPr/>
          </p:nvSpPr>
          <p:spPr bwMode="auto">
            <a:xfrm>
              <a:off x="1584" y="1632"/>
              <a:ext cx="24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2" name="Line 22"/>
            <p:cNvSpPr>
              <a:spLocks noChangeShapeType="1"/>
            </p:cNvSpPr>
            <p:nvPr/>
          </p:nvSpPr>
          <p:spPr bwMode="auto">
            <a:xfrm>
              <a:off x="3312" y="1632"/>
              <a:ext cx="144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3" name="Line 23"/>
            <p:cNvSpPr>
              <a:spLocks noChangeShapeType="1"/>
            </p:cNvSpPr>
            <p:nvPr/>
          </p:nvSpPr>
          <p:spPr bwMode="auto">
            <a:xfrm>
              <a:off x="3408" y="1584"/>
              <a:ext cx="816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4" name="Text Box 24"/>
            <p:cNvSpPr txBox="1">
              <a:spLocks noChangeArrowheads="1"/>
            </p:cNvSpPr>
            <p:nvPr/>
          </p:nvSpPr>
          <p:spPr bwMode="auto">
            <a:xfrm>
              <a:off x="2304" y="1440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v</a:t>
              </a:r>
              <a:r>
                <a:rPr lang="en-US" sz="1800" baseline="-25000">
                  <a:latin typeface="Arial" charset="0"/>
                </a:rPr>
                <a:t>2</a:t>
              </a:r>
              <a:endParaRPr lang="en-US" sz="1800">
                <a:latin typeface="Arial" charset="0"/>
              </a:endParaRPr>
            </a:p>
          </p:txBody>
        </p:sp>
        <p:sp>
          <p:nvSpPr>
            <p:cNvPr id="19485" name="Text Box 25"/>
            <p:cNvSpPr txBox="1">
              <a:spLocks noChangeArrowheads="1"/>
            </p:cNvSpPr>
            <p:nvPr/>
          </p:nvSpPr>
          <p:spPr bwMode="auto">
            <a:xfrm>
              <a:off x="1392" y="1440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v</a:t>
              </a:r>
              <a:r>
                <a:rPr lang="en-US" sz="1800" baseline="-25000">
                  <a:latin typeface="Arial" charset="0"/>
                </a:rPr>
                <a:t>1</a:t>
              </a:r>
              <a:endParaRPr lang="en-US" sz="1800">
                <a:latin typeface="Arial" charset="0"/>
              </a:endParaRPr>
            </a:p>
          </p:txBody>
        </p:sp>
        <p:sp>
          <p:nvSpPr>
            <p:cNvPr id="19486" name="Text Box 26"/>
            <p:cNvSpPr txBox="1">
              <a:spLocks noChangeArrowheads="1"/>
            </p:cNvSpPr>
            <p:nvPr/>
          </p:nvSpPr>
          <p:spPr bwMode="auto">
            <a:xfrm>
              <a:off x="912" y="2208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v</a:t>
              </a:r>
              <a:r>
                <a:rPr lang="en-US" sz="1800" baseline="-25000">
                  <a:latin typeface="Arial" charset="0"/>
                </a:rPr>
                <a:t>5</a:t>
              </a:r>
              <a:endParaRPr lang="en-US" sz="1800">
                <a:latin typeface="Arial" charset="0"/>
              </a:endParaRPr>
            </a:p>
          </p:txBody>
        </p:sp>
        <p:sp>
          <p:nvSpPr>
            <p:cNvPr id="19487" name="Text Box 27"/>
            <p:cNvSpPr txBox="1">
              <a:spLocks noChangeArrowheads="1"/>
            </p:cNvSpPr>
            <p:nvPr/>
          </p:nvSpPr>
          <p:spPr bwMode="auto">
            <a:xfrm>
              <a:off x="3120" y="1440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v</a:t>
              </a:r>
              <a:r>
                <a:rPr lang="en-US" sz="1800" baseline="-25000">
                  <a:latin typeface="Arial" charset="0"/>
                </a:rPr>
                <a:t>3</a:t>
              </a:r>
              <a:endParaRPr lang="en-US" sz="1800">
                <a:latin typeface="Arial" charset="0"/>
              </a:endParaRPr>
            </a:p>
          </p:txBody>
        </p:sp>
        <p:sp>
          <p:nvSpPr>
            <p:cNvPr id="19488" name="Text Box 28"/>
            <p:cNvSpPr txBox="1">
              <a:spLocks noChangeArrowheads="1"/>
            </p:cNvSpPr>
            <p:nvPr/>
          </p:nvSpPr>
          <p:spPr bwMode="auto">
            <a:xfrm>
              <a:off x="3888" y="1392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v</a:t>
              </a:r>
              <a:r>
                <a:rPr lang="en-US" sz="1800" baseline="-25000">
                  <a:latin typeface="Arial" charset="0"/>
                </a:rPr>
                <a:t>4</a:t>
              </a:r>
              <a:endParaRPr lang="en-US" sz="1800">
                <a:latin typeface="Arial" charset="0"/>
              </a:endParaRPr>
            </a:p>
          </p:txBody>
        </p:sp>
        <p:sp>
          <p:nvSpPr>
            <p:cNvPr id="19489" name="Text Box 29"/>
            <p:cNvSpPr txBox="1">
              <a:spLocks noChangeArrowheads="1"/>
            </p:cNvSpPr>
            <p:nvPr/>
          </p:nvSpPr>
          <p:spPr bwMode="auto">
            <a:xfrm>
              <a:off x="2304" y="864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v</a:t>
              </a:r>
              <a:r>
                <a:rPr lang="en-US" sz="1800" baseline="-25000">
                  <a:latin typeface="Arial" charset="0"/>
                </a:rPr>
                <a:t>0</a:t>
              </a:r>
              <a:endParaRPr lang="en-US" sz="1800">
                <a:latin typeface="Arial" charset="0"/>
              </a:endParaRPr>
            </a:p>
          </p:txBody>
        </p:sp>
        <p:sp>
          <p:nvSpPr>
            <p:cNvPr id="19490" name="Text Box 30"/>
            <p:cNvSpPr txBox="1">
              <a:spLocks noChangeArrowheads="1"/>
            </p:cNvSpPr>
            <p:nvPr/>
          </p:nvSpPr>
          <p:spPr bwMode="auto">
            <a:xfrm>
              <a:off x="1680" y="2208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v</a:t>
              </a:r>
              <a:r>
                <a:rPr lang="en-US" sz="1800" baseline="-25000">
                  <a:latin typeface="Arial" charset="0"/>
                </a:rPr>
                <a:t>6</a:t>
              </a:r>
              <a:endParaRPr lang="en-US" sz="1800">
                <a:latin typeface="Arial" charset="0"/>
              </a:endParaRPr>
            </a:p>
          </p:txBody>
        </p:sp>
        <p:sp>
          <p:nvSpPr>
            <p:cNvPr id="19491" name="Text Box 31"/>
            <p:cNvSpPr txBox="1">
              <a:spLocks noChangeArrowheads="1"/>
            </p:cNvSpPr>
            <p:nvPr/>
          </p:nvSpPr>
          <p:spPr bwMode="auto">
            <a:xfrm>
              <a:off x="3360" y="2208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v</a:t>
              </a:r>
              <a:r>
                <a:rPr lang="en-US" sz="1800" baseline="-25000">
                  <a:latin typeface="Arial" charset="0"/>
                </a:rPr>
                <a:t>7</a:t>
              </a:r>
              <a:endParaRPr lang="en-US" sz="1800">
                <a:latin typeface="Arial" charset="0"/>
              </a:endParaRPr>
            </a:p>
          </p:txBody>
        </p:sp>
        <p:sp>
          <p:nvSpPr>
            <p:cNvPr id="19492" name="Text Box 32"/>
            <p:cNvSpPr txBox="1">
              <a:spLocks noChangeArrowheads="1"/>
            </p:cNvSpPr>
            <p:nvPr/>
          </p:nvSpPr>
          <p:spPr bwMode="auto">
            <a:xfrm>
              <a:off x="4176" y="2160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v</a:t>
              </a:r>
              <a:r>
                <a:rPr lang="en-US" sz="1800" baseline="-25000">
                  <a:latin typeface="Arial" charset="0"/>
                </a:rPr>
                <a:t>8</a:t>
              </a:r>
              <a:endParaRPr lang="en-US" sz="1800">
                <a:latin typeface="Arial" charset="0"/>
              </a:endParaRPr>
            </a:p>
          </p:txBody>
        </p:sp>
      </p:grpSp>
      <p:sp>
        <p:nvSpPr>
          <p:cNvPr id="19466" name="Rectangle 33"/>
          <p:cNvSpPr>
            <a:spLocks noGrp="1" noChangeArrowheads="1"/>
          </p:cNvSpPr>
          <p:nvPr>
            <p:ph type="body" idx="1"/>
          </p:nvPr>
        </p:nvSpPr>
        <p:spPr>
          <a:xfrm>
            <a:off x="0" y="2057400"/>
            <a:ext cx="9144000" cy="4530725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v</a:t>
            </a:r>
            <a:r>
              <a:rPr lang="en-US" sz="2800" baseline="-25000" smtClean="0"/>
              <a:t>0</a:t>
            </a:r>
            <a:r>
              <a:rPr lang="en-US" sz="2800" smtClean="0"/>
              <a:t> is the parent of v</a:t>
            </a:r>
            <a:r>
              <a:rPr lang="en-US" sz="2800" baseline="-25000" smtClean="0"/>
              <a:t>1</a:t>
            </a:r>
            <a:r>
              <a:rPr lang="en-US" sz="2800" smtClean="0"/>
              <a:t> , v</a:t>
            </a:r>
            <a:r>
              <a:rPr lang="en-US" sz="2800" baseline="-25000" smtClean="0"/>
              <a:t>2</a:t>
            </a:r>
            <a:r>
              <a:rPr lang="en-US" sz="2800" smtClean="0"/>
              <a:t> , v</a:t>
            </a:r>
            <a:r>
              <a:rPr lang="en-US" sz="2800" baseline="-25000" smtClean="0"/>
              <a:t>3</a:t>
            </a:r>
            <a:r>
              <a:rPr lang="en-US" sz="2800" smtClean="0"/>
              <a:t> , and v</a:t>
            </a:r>
            <a:r>
              <a:rPr lang="en-US" sz="2800" baseline="-25000" smtClean="0"/>
              <a:t>4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v</a:t>
            </a:r>
            <a:r>
              <a:rPr lang="en-US" sz="2800" baseline="-25000" smtClean="0"/>
              <a:t>1</a:t>
            </a:r>
            <a:r>
              <a:rPr lang="en-US" sz="2800" smtClean="0"/>
              <a:t> , v</a:t>
            </a:r>
            <a:r>
              <a:rPr lang="en-US" sz="2800" baseline="-25000" smtClean="0"/>
              <a:t>2</a:t>
            </a:r>
            <a:r>
              <a:rPr lang="en-US" sz="2800" smtClean="0"/>
              <a:t> , v</a:t>
            </a:r>
            <a:r>
              <a:rPr lang="en-US" sz="2800" baseline="-25000" smtClean="0"/>
              <a:t>3</a:t>
            </a:r>
            <a:r>
              <a:rPr lang="en-US" sz="2800" smtClean="0"/>
              <a:t> , and v</a:t>
            </a:r>
            <a:r>
              <a:rPr lang="en-US" sz="2800" baseline="-25000" smtClean="0"/>
              <a:t>4</a:t>
            </a:r>
            <a:r>
              <a:rPr lang="en-US" sz="2800" smtClean="0"/>
              <a:t> are children of v</a:t>
            </a:r>
            <a:r>
              <a:rPr lang="en-US" sz="2800" baseline="-25000" smtClean="0"/>
              <a:t>0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v</a:t>
            </a:r>
            <a:r>
              <a:rPr lang="en-US" sz="2800" baseline="-25000" smtClean="0"/>
              <a:t>1</a:t>
            </a:r>
            <a:r>
              <a:rPr lang="en-US" sz="2800" smtClean="0"/>
              <a:t> , v</a:t>
            </a:r>
            <a:r>
              <a:rPr lang="en-US" sz="2800" baseline="-25000" smtClean="0"/>
              <a:t>2</a:t>
            </a:r>
            <a:r>
              <a:rPr lang="en-US" sz="2800" smtClean="0"/>
              <a:t> , v</a:t>
            </a:r>
            <a:r>
              <a:rPr lang="en-US" sz="2800" baseline="-25000" smtClean="0"/>
              <a:t>3</a:t>
            </a:r>
            <a:r>
              <a:rPr lang="en-US" sz="2800" smtClean="0"/>
              <a:t> , and v</a:t>
            </a:r>
            <a:r>
              <a:rPr lang="en-US" sz="2800" baseline="-25000" smtClean="0"/>
              <a:t>4</a:t>
            </a:r>
            <a:r>
              <a:rPr lang="en-US" sz="2800" smtClean="0"/>
              <a:t> are siblings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v</a:t>
            </a:r>
            <a:r>
              <a:rPr lang="en-US" sz="2800" baseline="-25000" smtClean="0"/>
              <a:t>5</a:t>
            </a:r>
            <a:r>
              <a:rPr lang="en-US" sz="2800" smtClean="0"/>
              <a:t> , v</a:t>
            </a:r>
            <a:r>
              <a:rPr lang="en-US" sz="2800" baseline="-25000" smtClean="0"/>
              <a:t>6</a:t>
            </a:r>
            <a:r>
              <a:rPr lang="en-US" sz="2800" smtClean="0"/>
              <a:t> , v</a:t>
            </a:r>
            <a:r>
              <a:rPr lang="en-US" sz="2800" baseline="-25000" smtClean="0"/>
              <a:t>2</a:t>
            </a:r>
            <a:r>
              <a:rPr lang="en-US" sz="2800" smtClean="0"/>
              <a:t> , v</a:t>
            </a:r>
            <a:r>
              <a:rPr lang="en-US" sz="2800" baseline="-25000" smtClean="0"/>
              <a:t>7</a:t>
            </a:r>
            <a:r>
              <a:rPr lang="en-US" sz="2800" smtClean="0"/>
              <a:t> , v</a:t>
            </a:r>
            <a:r>
              <a:rPr lang="en-US" sz="2800" baseline="-25000" smtClean="0"/>
              <a:t>8</a:t>
            </a:r>
            <a:r>
              <a:rPr lang="en-US" sz="2800" smtClean="0"/>
              <a:t> , and v</a:t>
            </a:r>
            <a:r>
              <a:rPr lang="en-US" sz="2800" baseline="-25000" smtClean="0"/>
              <a:t>4</a:t>
            </a:r>
            <a:r>
              <a:rPr lang="en-US" sz="2800" smtClean="0"/>
              <a:t> are leaves (no children)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Height of the tree is 2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17 - </a:t>
            </a:r>
            <a:fld id="{4131A548-DE99-44F6-BD5D-1AEAA7B11186}" type="slidenum">
              <a:rPr lang="en-US" sz="1400" smtClean="0">
                <a:latin typeface="Arial" charset="0"/>
              </a:rPr>
              <a:pPr eaLnBrk="1" hangingPunct="1"/>
              <a:t>18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More Definitions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If every vertex of a tree has at most n children, then the tree is considered an </a:t>
            </a:r>
            <a:r>
              <a:rPr lang="en-US" sz="2800" smtClean="0">
                <a:solidFill>
                  <a:schemeClr val="tx2"/>
                </a:solidFill>
              </a:rPr>
              <a:t>n-tree</a:t>
            </a:r>
          </a:p>
          <a:p>
            <a:pPr eaLnBrk="1" hangingPunct="1"/>
            <a:r>
              <a:rPr lang="en-US" sz="2800" smtClean="0"/>
              <a:t>If every vertex of a tree with offspring has exactly n offspring, then the tree is considered a </a:t>
            </a:r>
            <a:r>
              <a:rPr lang="en-US" sz="2800" smtClean="0">
                <a:solidFill>
                  <a:schemeClr val="tx2"/>
                </a:solidFill>
              </a:rPr>
              <a:t>complete n-tree</a:t>
            </a:r>
            <a:endParaRPr lang="en-US" sz="2800" smtClean="0"/>
          </a:p>
          <a:p>
            <a:pPr eaLnBrk="1" hangingPunct="1"/>
            <a:r>
              <a:rPr lang="en-US" sz="2800" smtClean="0"/>
              <a:t>When n=2, the tree is a </a:t>
            </a:r>
            <a:r>
              <a:rPr lang="en-US" sz="2800" smtClean="0">
                <a:solidFill>
                  <a:schemeClr val="tx2"/>
                </a:solidFill>
              </a:rPr>
              <a:t>binary tree</a:t>
            </a:r>
            <a:endParaRPr lang="en-US" smtClean="0"/>
          </a:p>
          <a:p>
            <a:pPr eaLnBrk="1" hangingPunct="1"/>
            <a:endParaRPr lang="en-US" smtClean="0"/>
          </a:p>
        </p:txBody>
      </p:sp>
      <p:grpSp>
        <p:nvGrpSpPr>
          <p:cNvPr id="20487" name="Group 4"/>
          <p:cNvGrpSpPr>
            <a:grpSpLocks/>
          </p:cNvGrpSpPr>
          <p:nvPr/>
        </p:nvGrpSpPr>
        <p:grpSpPr bwMode="auto">
          <a:xfrm>
            <a:off x="5867400" y="4038600"/>
            <a:ext cx="2209800" cy="2286000"/>
            <a:chOff x="2976" y="2544"/>
            <a:chExt cx="1392" cy="1440"/>
          </a:xfrm>
        </p:grpSpPr>
        <p:sp>
          <p:nvSpPr>
            <p:cNvPr id="20488" name="Oval 5"/>
            <p:cNvSpPr>
              <a:spLocks noChangeArrowheads="1"/>
            </p:cNvSpPr>
            <p:nvPr/>
          </p:nvSpPr>
          <p:spPr bwMode="auto">
            <a:xfrm>
              <a:off x="3216" y="3312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489" name="Group 6"/>
            <p:cNvGrpSpPr>
              <a:grpSpLocks/>
            </p:cNvGrpSpPr>
            <p:nvPr/>
          </p:nvGrpSpPr>
          <p:grpSpPr bwMode="auto">
            <a:xfrm>
              <a:off x="2976" y="2544"/>
              <a:ext cx="1392" cy="1440"/>
              <a:chOff x="2976" y="2544"/>
              <a:chExt cx="1392" cy="1440"/>
            </a:xfrm>
          </p:grpSpPr>
          <p:sp>
            <p:nvSpPr>
              <p:cNvPr id="20490" name="Oval 7"/>
              <p:cNvSpPr>
                <a:spLocks noChangeArrowheads="1"/>
              </p:cNvSpPr>
              <p:nvPr/>
            </p:nvSpPr>
            <p:spPr bwMode="auto">
              <a:xfrm>
                <a:off x="3936" y="2544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1" name="Oval 8"/>
              <p:cNvSpPr>
                <a:spLocks noChangeArrowheads="1"/>
              </p:cNvSpPr>
              <p:nvPr/>
            </p:nvSpPr>
            <p:spPr bwMode="auto">
              <a:xfrm>
                <a:off x="3648" y="2928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2" name="Oval 9"/>
              <p:cNvSpPr>
                <a:spLocks noChangeArrowheads="1"/>
              </p:cNvSpPr>
              <p:nvPr/>
            </p:nvSpPr>
            <p:spPr bwMode="auto">
              <a:xfrm>
                <a:off x="4224" y="2928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3" name="Oval 10"/>
              <p:cNvSpPr>
                <a:spLocks noChangeArrowheads="1"/>
              </p:cNvSpPr>
              <p:nvPr/>
            </p:nvSpPr>
            <p:spPr bwMode="auto">
              <a:xfrm>
                <a:off x="3888" y="3312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4" name="Oval 11"/>
              <p:cNvSpPr>
                <a:spLocks noChangeArrowheads="1"/>
              </p:cNvSpPr>
              <p:nvPr/>
            </p:nvSpPr>
            <p:spPr bwMode="auto">
              <a:xfrm>
                <a:off x="3696" y="3840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5" name="Oval 12"/>
              <p:cNvSpPr>
                <a:spLocks noChangeArrowheads="1"/>
              </p:cNvSpPr>
              <p:nvPr/>
            </p:nvSpPr>
            <p:spPr bwMode="auto">
              <a:xfrm>
                <a:off x="4176" y="3792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6" name="Oval 13"/>
              <p:cNvSpPr>
                <a:spLocks noChangeArrowheads="1"/>
              </p:cNvSpPr>
              <p:nvPr/>
            </p:nvSpPr>
            <p:spPr bwMode="auto">
              <a:xfrm>
                <a:off x="2976" y="3840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7" name="Line 14"/>
              <p:cNvSpPr>
                <a:spLocks noChangeShapeType="1"/>
              </p:cNvSpPr>
              <p:nvPr/>
            </p:nvSpPr>
            <p:spPr bwMode="auto">
              <a:xfrm flipH="1">
                <a:off x="3792" y="2688"/>
                <a:ext cx="19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8" name="Line 15"/>
              <p:cNvSpPr>
                <a:spLocks noChangeShapeType="1"/>
              </p:cNvSpPr>
              <p:nvPr/>
            </p:nvSpPr>
            <p:spPr bwMode="auto">
              <a:xfrm>
                <a:off x="4080" y="2640"/>
                <a:ext cx="19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9" name="Line 16"/>
              <p:cNvSpPr>
                <a:spLocks noChangeShapeType="1"/>
              </p:cNvSpPr>
              <p:nvPr/>
            </p:nvSpPr>
            <p:spPr bwMode="auto">
              <a:xfrm flipH="1">
                <a:off x="3312" y="3024"/>
                <a:ext cx="384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0" name="Line 17"/>
              <p:cNvSpPr>
                <a:spLocks noChangeShapeType="1"/>
              </p:cNvSpPr>
              <p:nvPr/>
            </p:nvSpPr>
            <p:spPr bwMode="auto">
              <a:xfrm>
                <a:off x="3744" y="3072"/>
                <a:ext cx="19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1" name="Line 18"/>
              <p:cNvSpPr>
                <a:spLocks noChangeShapeType="1"/>
              </p:cNvSpPr>
              <p:nvPr/>
            </p:nvSpPr>
            <p:spPr bwMode="auto">
              <a:xfrm flipH="1">
                <a:off x="3072" y="3408"/>
                <a:ext cx="192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2" name="Line 19"/>
              <p:cNvSpPr>
                <a:spLocks noChangeShapeType="1"/>
              </p:cNvSpPr>
              <p:nvPr/>
            </p:nvSpPr>
            <p:spPr bwMode="auto">
              <a:xfrm flipH="1">
                <a:off x="3792" y="3456"/>
                <a:ext cx="192" cy="3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3" name="Line 20"/>
              <p:cNvSpPr>
                <a:spLocks noChangeShapeType="1"/>
              </p:cNvSpPr>
              <p:nvPr/>
            </p:nvSpPr>
            <p:spPr bwMode="auto">
              <a:xfrm>
                <a:off x="4032" y="3456"/>
                <a:ext cx="192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17 - </a:t>
            </a:r>
            <a:fld id="{998C3C03-BD50-4D97-A28B-6C2A1F311BF3}" type="slidenum">
              <a:rPr lang="en-US" sz="1400" smtClean="0">
                <a:latin typeface="Arial" charset="0"/>
              </a:rPr>
              <a:pPr eaLnBrk="1" hangingPunct="1"/>
              <a:t>19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Examples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10600" cy="4525963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smtClean="0"/>
              <a:t>If the set A = {a, b, c, d, e} represents all of the vertices for a tree T, what is the maximum possible height of T?  What is the minimum possible height of T?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mtClean="0"/>
              <a:t>If the set A = {a, b, c, d, e} represents all of the vertices for a tree T and T is a complete binary tree, what is the maximum height of T?</a:t>
            </a:r>
          </a:p>
          <a:p>
            <a:pPr marL="609600" indent="-609600" eaLnBrk="1" hangingPunct="1">
              <a:buFontTx/>
              <a:buAutoNum type="arabicPeriod"/>
            </a:pPr>
            <a:endParaRPr lang="en-US" smtClean="0"/>
          </a:p>
          <a:p>
            <a:pPr marL="609600" indent="-609600" eaLnBrk="1" hangingPunct="1">
              <a:buFontTx/>
              <a:buAutoNum type="arabicPeriod"/>
            </a:pP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17 - </a:t>
            </a:r>
            <a:fld id="{DFB7E9FE-1D69-4F65-97C4-47DA09AB2C5C}" type="slidenum">
              <a:rPr lang="en-US" sz="1400" smtClean="0">
                <a:latin typeface="Arial" charset="0"/>
              </a:rPr>
              <a:pPr eaLnBrk="1" hangingPunct="1"/>
              <a:t>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Introduction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Reading</a:t>
            </a:r>
          </a:p>
          <a:p>
            <a:pPr lvl="1" eaLnBrk="1" hangingPunct="1"/>
            <a:r>
              <a:rPr lang="en-US" dirty="0" smtClean="0"/>
              <a:t>Rosen Sections 11.1, 11.2</a:t>
            </a:r>
            <a:endParaRPr lang="en-US" dirty="0" smtClean="0"/>
          </a:p>
          <a:p>
            <a:pPr eaLnBrk="1" hangingPunct="1"/>
            <a:r>
              <a:rPr lang="en-US" dirty="0" smtClean="0"/>
              <a:t>Review Graphs</a:t>
            </a:r>
          </a:p>
          <a:p>
            <a:pPr eaLnBrk="1" hangingPunct="1"/>
            <a:r>
              <a:rPr lang="en-US" dirty="0" smtClean="0"/>
              <a:t>Trees</a:t>
            </a:r>
          </a:p>
          <a:p>
            <a:pPr eaLnBrk="1" hangingPunct="1"/>
            <a:r>
              <a:rPr lang="en-US" dirty="0" smtClean="0"/>
              <a:t>Rooted Trees</a:t>
            </a:r>
          </a:p>
          <a:p>
            <a:pPr eaLnBrk="1" hangingPunct="1"/>
            <a:r>
              <a:rPr lang="en-US" dirty="0" smtClean="0"/>
              <a:t>Specialized Trees</a:t>
            </a:r>
          </a:p>
          <a:p>
            <a:pPr lvl="1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17 - </a:t>
            </a:r>
            <a:fld id="{D9F47F65-B800-4BD2-8147-2EE4638E671F}" type="slidenum">
              <a:rPr lang="en-US" sz="1400" smtClean="0">
                <a:latin typeface="Arial" charset="0"/>
              </a:rPr>
              <a:pPr eaLnBrk="1" hangingPunct="1"/>
              <a:t>20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Examples (cont)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Clr>
                <a:schemeClr val="tx1"/>
              </a:buClr>
              <a:buFontTx/>
              <a:buAutoNum type="arabicPeriod" startAt="3"/>
            </a:pPr>
            <a:r>
              <a:rPr lang="en-US" smtClean="0"/>
              <a:t>If the height of  a complete 4-tree is 3, how many leaves does this tree have?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17 - </a:t>
            </a:r>
            <a:fld id="{E74FB77A-3D8A-4308-9454-815577E381EA}" type="slidenum">
              <a:rPr lang="en-US" sz="1400" smtClean="0">
                <a:latin typeface="Arial" charset="0"/>
              </a:rPr>
              <a:pPr eaLnBrk="1" hangingPunct="1"/>
              <a:t>21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Key Concepts Summary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Review Graphs</a:t>
            </a:r>
          </a:p>
          <a:p>
            <a:pPr eaLnBrk="1" hangingPunct="1"/>
            <a:r>
              <a:rPr lang="en-US" smtClean="0"/>
              <a:t>Trees</a:t>
            </a:r>
          </a:p>
          <a:p>
            <a:pPr eaLnBrk="1" hangingPunct="1"/>
            <a:r>
              <a:rPr lang="en-US" smtClean="0"/>
              <a:t>Rooted Trees</a:t>
            </a:r>
          </a:p>
          <a:p>
            <a:pPr eaLnBrk="1" hangingPunct="1"/>
            <a:r>
              <a:rPr lang="en-US" smtClean="0"/>
              <a:t>Specialized Trees</a:t>
            </a:r>
          </a:p>
          <a:p>
            <a:pPr eaLnBrk="1" hangingPunct="1"/>
            <a:r>
              <a:rPr lang="en-US" smtClean="0"/>
              <a:t>Reading for next time</a:t>
            </a:r>
          </a:p>
          <a:p>
            <a:pPr lvl="1" eaLnBrk="1" hangingPunct="1"/>
            <a:r>
              <a:rPr lang="en-US" smtClean="0"/>
              <a:t>Kolman Section 7.2, 7.3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17 - </a:t>
            </a:r>
            <a:fld id="{73E1BC38-E7EC-44CE-8E0D-2A0BF38D16AA}" type="slidenum">
              <a:rPr lang="en-US" sz="1400" smtClean="0">
                <a:latin typeface="Arial" charset="0"/>
              </a:rPr>
              <a:pPr eaLnBrk="1" hangingPunct="1"/>
              <a:t>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Review of Directed Graphs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ym typeface="Symbol" pitchFamily="18" charset="2"/>
              </a:rPr>
              <a:t>A </a:t>
            </a:r>
            <a:r>
              <a:rPr lang="en-US" smtClean="0">
                <a:solidFill>
                  <a:schemeClr val="tx2"/>
                </a:solidFill>
                <a:sym typeface="Symbol" pitchFamily="18" charset="2"/>
              </a:rPr>
              <a:t>Digraph, </a:t>
            </a:r>
            <a:r>
              <a:rPr lang="en-US" i="1" smtClean="0">
                <a:solidFill>
                  <a:schemeClr val="tx2"/>
                </a:solidFill>
                <a:sym typeface="Symbol" pitchFamily="18" charset="2"/>
              </a:rPr>
              <a:t>G=(V, A)</a:t>
            </a:r>
            <a:r>
              <a:rPr lang="en-US" smtClean="0">
                <a:solidFill>
                  <a:schemeClr val="tx2"/>
                </a:solidFill>
                <a:sym typeface="Symbol" pitchFamily="18" charset="2"/>
              </a:rPr>
              <a:t>,</a:t>
            </a:r>
            <a:r>
              <a:rPr lang="en-US" smtClean="0">
                <a:sym typeface="Symbol" pitchFamily="18" charset="2"/>
              </a:rPr>
              <a:t> consists of a finite set V of objects called vertices, and a finite set A of objects called </a:t>
            </a:r>
            <a:r>
              <a:rPr lang="en-US" smtClean="0">
                <a:solidFill>
                  <a:schemeClr val="tx2"/>
                </a:solidFill>
                <a:sym typeface="Symbol" pitchFamily="18" charset="2"/>
              </a:rPr>
              <a:t>arcs</a:t>
            </a:r>
            <a:r>
              <a:rPr lang="en-US" smtClean="0">
                <a:sym typeface="Symbol" pitchFamily="18" charset="2"/>
              </a:rPr>
              <a:t> between the vertices</a:t>
            </a:r>
            <a:endParaRPr lang="en-US" smtClean="0">
              <a:solidFill>
                <a:schemeClr val="tx2"/>
              </a:solidFill>
              <a:sym typeface="Symbol" pitchFamily="18" charset="2"/>
            </a:endParaRPr>
          </a:p>
          <a:p>
            <a:pPr eaLnBrk="1" hangingPunct="1"/>
            <a:r>
              <a:rPr lang="en-US" smtClean="0">
                <a:sym typeface="Symbol" pitchFamily="18" charset="2"/>
              </a:rPr>
              <a:t>Arcs have a direction</a:t>
            </a:r>
          </a:p>
          <a:p>
            <a:pPr eaLnBrk="1" hangingPunct="1"/>
            <a:r>
              <a:rPr lang="en-US" smtClean="0">
                <a:sym typeface="Symbol" pitchFamily="18" charset="2"/>
              </a:rPr>
              <a:t>Example:   </a:t>
            </a:r>
            <a:r>
              <a:rPr lang="en-US" sz="3000" smtClean="0">
                <a:sym typeface="Symbol" pitchFamily="18" charset="2"/>
              </a:rPr>
              <a:t>V={1, 2, 3}   A= {  (1, 2),  (3, 2) }</a:t>
            </a:r>
            <a:endParaRPr lang="en-US" sz="3000" smtClean="0"/>
          </a:p>
        </p:txBody>
      </p:sp>
      <p:grpSp>
        <p:nvGrpSpPr>
          <p:cNvPr id="5127" name="Group 13"/>
          <p:cNvGrpSpPr>
            <a:grpSpLocks/>
          </p:cNvGrpSpPr>
          <p:nvPr/>
        </p:nvGrpSpPr>
        <p:grpSpPr bwMode="auto">
          <a:xfrm>
            <a:off x="2133600" y="5029200"/>
            <a:ext cx="4114800" cy="1066800"/>
            <a:chOff x="672" y="3408"/>
            <a:chExt cx="2592" cy="672"/>
          </a:xfrm>
        </p:grpSpPr>
        <p:sp>
          <p:nvSpPr>
            <p:cNvPr id="5128" name="Oval 6"/>
            <p:cNvSpPr>
              <a:spLocks noChangeArrowheads="1"/>
            </p:cNvSpPr>
            <p:nvPr/>
          </p:nvSpPr>
          <p:spPr bwMode="auto">
            <a:xfrm>
              <a:off x="1776" y="3792"/>
              <a:ext cx="480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129" name="Group 12"/>
            <p:cNvGrpSpPr>
              <a:grpSpLocks/>
            </p:cNvGrpSpPr>
            <p:nvPr/>
          </p:nvGrpSpPr>
          <p:grpSpPr bwMode="auto">
            <a:xfrm>
              <a:off x="672" y="3408"/>
              <a:ext cx="2592" cy="663"/>
              <a:chOff x="672" y="3408"/>
              <a:chExt cx="2592" cy="663"/>
            </a:xfrm>
          </p:grpSpPr>
          <p:sp>
            <p:nvSpPr>
              <p:cNvPr id="5130" name="Oval 4"/>
              <p:cNvSpPr>
                <a:spLocks noChangeArrowheads="1"/>
              </p:cNvSpPr>
              <p:nvPr/>
            </p:nvSpPr>
            <p:spPr bwMode="auto">
              <a:xfrm>
                <a:off x="672" y="3408"/>
                <a:ext cx="480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1" name="Oval 5"/>
              <p:cNvSpPr>
                <a:spLocks noChangeArrowheads="1"/>
              </p:cNvSpPr>
              <p:nvPr/>
            </p:nvSpPr>
            <p:spPr bwMode="auto">
              <a:xfrm>
                <a:off x="2784" y="3408"/>
                <a:ext cx="480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2" name="Text Box 7"/>
              <p:cNvSpPr txBox="1">
                <a:spLocks noChangeArrowheads="1"/>
              </p:cNvSpPr>
              <p:nvPr/>
            </p:nvSpPr>
            <p:spPr bwMode="auto">
              <a:xfrm>
                <a:off x="816" y="3504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1</a:t>
                </a:r>
              </a:p>
            </p:txBody>
          </p:sp>
          <p:sp>
            <p:nvSpPr>
              <p:cNvPr id="5133" name="Text Box 8"/>
              <p:cNvSpPr txBox="1">
                <a:spLocks noChangeArrowheads="1"/>
              </p:cNvSpPr>
              <p:nvPr/>
            </p:nvSpPr>
            <p:spPr bwMode="auto">
              <a:xfrm>
                <a:off x="1968" y="384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2</a:t>
                </a:r>
              </a:p>
            </p:txBody>
          </p:sp>
          <p:sp>
            <p:nvSpPr>
              <p:cNvPr id="5134" name="Text Box 9"/>
              <p:cNvSpPr txBox="1">
                <a:spLocks noChangeArrowheads="1"/>
              </p:cNvSpPr>
              <p:nvPr/>
            </p:nvSpPr>
            <p:spPr bwMode="auto">
              <a:xfrm>
                <a:off x="2928" y="3456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3</a:t>
                </a:r>
              </a:p>
            </p:txBody>
          </p:sp>
          <p:sp>
            <p:nvSpPr>
              <p:cNvPr id="5135" name="Line 10"/>
              <p:cNvSpPr>
                <a:spLocks noChangeShapeType="1"/>
              </p:cNvSpPr>
              <p:nvPr/>
            </p:nvSpPr>
            <p:spPr bwMode="auto">
              <a:xfrm>
                <a:off x="1152" y="3600"/>
                <a:ext cx="624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6" name="Line 11"/>
              <p:cNvSpPr>
                <a:spLocks noChangeShapeType="1"/>
              </p:cNvSpPr>
              <p:nvPr/>
            </p:nvSpPr>
            <p:spPr bwMode="auto">
              <a:xfrm flipH="1">
                <a:off x="2256" y="3648"/>
                <a:ext cx="576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17 - </a:t>
            </a:r>
            <a:fld id="{D29B85EA-29A3-4496-B9D6-070EE74A0891}" type="slidenum">
              <a:rPr lang="en-US" sz="1400" smtClean="0">
                <a:latin typeface="Arial" charset="0"/>
              </a:rPr>
              <a:pPr eaLnBrk="1" hangingPunct="1"/>
              <a:t>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Graphs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ym typeface="Symbol" pitchFamily="18" charset="2"/>
              </a:rPr>
              <a:t>A </a:t>
            </a:r>
            <a:r>
              <a:rPr lang="en-US" smtClean="0">
                <a:solidFill>
                  <a:schemeClr val="tx2"/>
                </a:solidFill>
                <a:sym typeface="Symbol" pitchFamily="18" charset="2"/>
              </a:rPr>
              <a:t>graph</a:t>
            </a:r>
            <a:r>
              <a:rPr lang="en-US" smtClean="0">
                <a:sym typeface="Symbol" pitchFamily="18" charset="2"/>
              </a:rPr>
              <a:t>, </a:t>
            </a:r>
            <a:r>
              <a:rPr lang="en-US" i="1" smtClean="0">
                <a:solidFill>
                  <a:schemeClr val="tx2"/>
                </a:solidFill>
                <a:sym typeface="Symbol" pitchFamily="18" charset="2"/>
              </a:rPr>
              <a:t>G=(V, E)</a:t>
            </a:r>
            <a:r>
              <a:rPr lang="en-US" smtClean="0">
                <a:sym typeface="Symbol" pitchFamily="18" charset="2"/>
              </a:rPr>
              <a:t>, consists of a finite set V of objects called vertices, and a finite set E of objects called </a:t>
            </a:r>
            <a:r>
              <a:rPr lang="en-US" smtClean="0">
                <a:solidFill>
                  <a:schemeClr val="tx2"/>
                </a:solidFill>
                <a:sym typeface="Symbol" pitchFamily="18" charset="2"/>
              </a:rPr>
              <a:t>edges</a:t>
            </a:r>
          </a:p>
          <a:p>
            <a:pPr eaLnBrk="1" hangingPunct="1"/>
            <a:r>
              <a:rPr lang="en-US" smtClean="0">
                <a:sym typeface="Symbol" pitchFamily="18" charset="2"/>
              </a:rPr>
              <a:t>Edges have no direction</a:t>
            </a:r>
          </a:p>
          <a:p>
            <a:pPr eaLnBrk="1" hangingPunct="1"/>
            <a:r>
              <a:rPr lang="en-US" smtClean="0">
                <a:sym typeface="Symbol" pitchFamily="18" charset="2"/>
              </a:rPr>
              <a:t>Example:  V={1,2,3}   E= {  (1,2),  (2,3) }</a:t>
            </a:r>
            <a:endParaRPr lang="en-US" smtClean="0"/>
          </a:p>
        </p:txBody>
      </p:sp>
      <p:grpSp>
        <p:nvGrpSpPr>
          <p:cNvPr id="6151" name="Group 4"/>
          <p:cNvGrpSpPr>
            <a:grpSpLocks/>
          </p:cNvGrpSpPr>
          <p:nvPr/>
        </p:nvGrpSpPr>
        <p:grpSpPr bwMode="auto">
          <a:xfrm>
            <a:off x="2209800" y="4724400"/>
            <a:ext cx="4114800" cy="1066800"/>
            <a:chOff x="672" y="3408"/>
            <a:chExt cx="2592" cy="672"/>
          </a:xfrm>
        </p:grpSpPr>
        <p:sp>
          <p:nvSpPr>
            <p:cNvPr id="6152" name="Oval 5"/>
            <p:cNvSpPr>
              <a:spLocks noChangeArrowheads="1"/>
            </p:cNvSpPr>
            <p:nvPr/>
          </p:nvSpPr>
          <p:spPr bwMode="auto">
            <a:xfrm>
              <a:off x="672" y="3408"/>
              <a:ext cx="480" cy="33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3" name="Oval 6"/>
            <p:cNvSpPr>
              <a:spLocks noChangeArrowheads="1"/>
            </p:cNvSpPr>
            <p:nvPr/>
          </p:nvSpPr>
          <p:spPr bwMode="auto">
            <a:xfrm>
              <a:off x="2784" y="3408"/>
              <a:ext cx="480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4" name="Oval 7"/>
            <p:cNvSpPr>
              <a:spLocks noChangeArrowheads="1"/>
            </p:cNvSpPr>
            <p:nvPr/>
          </p:nvSpPr>
          <p:spPr bwMode="auto">
            <a:xfrm>
              <a:off x="1776" y="3792"/>
              <a:ext cx="480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5" name="Text Box 8"/>
            <p:cNvSpPr txBox="1">
              <a:spLocks noChangeArrowheads="1"/>
            </p:cNvSpPr>
            <p:nvPr/>
          </p:nvSpPr>
          <p:spPr bwMode="auto">
            <a:xfrm>
              <a:off x="816" y="3504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1</a:t>
              </a:r>
            </a:p>
          </p:txBody>
        </p:sp>
        <p:sp>
          <p:nvSpPr>
            <p:cNvPr id="6156" name="Text Box 9"/>
            <p:cNvSpPr txBox="1">
              <a:spLocks noChangeArrowheads="1"/>
            </p:cNvSpPr>
            <p:nvPr/>
          </p:nvSpPr>
          <p:spPr bwMode="auto">
            <a:xfrm>
              <a:off x="1968" y="3840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2</a:t>
              </a:r>
            </a:p>
          </p:txBody>
        </p:sp>
        <p:sp>
          <p:nvSpPr>
            <p:cNvPr id="6157" name="Text Box 10"/>
            <p:cNvSpPr txBox="1">
              <a:spLocks noChangeArrowheads="1"/>
            </p:cNvSpPr>
            <p:nvPr/>
          </p:nvSpPr>
          <p:spPr bwMode="auto">
            <a:xfrm>
              <a:off x="2928" y="3456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3</a:t>
              </a:r>
            </a:p>
          </p:txBody>
        </p:sp>
        <p:sp>
          <p:nvSpPr>
            <p:cNvPr id="6158" name="Line 11"/>
            <p:cNvSpPr>
              <a:spLocks noChangeShapeType="1"/>
            </p:cNvSpPr>
            <p:nvPr/>
          </p:nvSpPr>
          <p:spPr bwMode="auto">
            <a:xfrm>
              <a:off x="1104" y="3648"/>
              <a:ext cx="67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9" name="Line 12"/>
            <p:cNvSpPr>
              <a:spLocks noChangeShapeType="1"/>
            </p:cNvSpPr>
            <p:nvPr/>
          </p:nvSpPr>
          <p:spPr bwMode="auto">
            <a:xfrm flipV="1">
              <a:off x="2256" y="3648"/>
              <a:ext cx="57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17 - </a:t>
            </a:r>
            <a:fld id="{527B67CE-E290-490E-B74B-C4AA6C5AF45E}" type="slidenum">
              <a:rPr lang="en-US" sz="1400" smtClean="0">
                <a:latin typeface="Arial" charset="0"/>
              </a:rPr>
              <a:pPr eaLnBrk="1" hangingPunct="1"/>
              <a:t>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Connected Graph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graph is </a:t>
            </a:r>
            <a:r>
              <a:rPr lang="en-US" smtClean="0">
                <a:solidFill>
                  <a:schemeClr val="tx2"/>
                </a:solidFill>
              </a:rPr>
              <a:t>connected</a:t>
            </a:r>
            <a:r>
              <a:rPr lang="en-US" smtClean="0"/>
              <a:t> if there is a path (sequence of edges) between any two pairs of vertices</a:t>
            </a:r>
          </a:p>
          <a:p>
            <a:pPr eaLnBrk="1" hangingPunct="1"/>
            <a:endParaRPr lang="en-US" smtClean="0"/>
          </a:p>
          <a:p>
            <a:pPr eaLnBrk="1" hangingPunct="1">
              <a:buFontTx/>
              <a:buNone/>
            </a:pPr>
            <a:r>
              <a:rPr lang="en-US" smtClean="0"/>
              <a:t>	Connected			   Disconnected</a:t>
            </a:r>
          </a:p>
        </p:txBody>
      </p:sp>
      <p:grpSp>
        <p:nvGrpSpPr>
          <p:cNvPr id="7175" name="Group 4"/>
          <p:cNvGrpSpPr>
            <a:grpSpLocks/>
          </p:cNvGrpSpPr>
          <p:nvPr/>
        </p:nvGrpSpPr>
        <p:grpSpPr bwMode="auto">
          <a:xfrm>
            <a:off x="1066800" y="4572000"/>
            <a:ext cx="1981200" cy="1219200"/>
            <a:chOff x="288" y="2400"/>
            <a:chExt cx="1248" cy="768"/>
          </a:xfrm>
        </p:grpSpPr>
        <p:sp>
          <p:nvSpPr>
            <p:cNvPr id="7186" name="Oval 5"/>
            <p:cNvSpPr>
              <a:spLocks noChangeArrowheads="1"/>
            </p:cNvSpPr>
            <p:nvPr/>
          </p:nvSpPr>
          <p:spPr bwMode="auto">
            <a:xfrm>
              <a:off x="336" y="240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7" name="Oval 6"/>
            <p:cNvSpPr>
              <a:spLocks noChangeArrowheads="1"/>
            </p:cNvSpPr>
            <p:nvPr/>
          </p:nvSpPr>
          <p:spPr bwMode="auto">
            <a:xfrm>
              <a:off x="288" y="288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8" name="Oval 7"/>
            <p:cNvSpPr>
              <a:spLocks noChangeArrowheads="1"/>
            </p:cNvSpPr>
            <p:nvPr/>
          </p:nvSpPr>
          <p:spPr bwMode="auto">
            <a:xfrm>
              <a:off x="1200" y="240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9" name="Oval 8"/>
            <p:cNvSpPr>
              <a:spLocks noChangeArrowheads="1"/>
            </p:cNvSpPr>
            <p:nvPr/>
          </p:nvSpPr>
          <p:spPr bwMode="auto">
            <a:xfrm>
              <a:off x="1008" y="3024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0" name="Oval 9"/>
            <p:cNvSpPr>
              <a:spLocks noChangeArrowheads="1"/>
            </p:cNvSpPr>
            <p:nvPr/>
          </p:nvSpPr>
          <p:spPr bwMode="auto">
            <a:xfrm>
              <a:off x="1392" y="2784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1" name="Line 10"/>
            <p:cNvSpPr>
              <a:spLocks noChangeShapeType="1"/>
            </p:cNvSpPr>
            <p:nvPr/>
          </p:nvSpPr>
          <p:spPr bwMode="auto">
            <a:xfrm flipV="1">
              <a:off x="432" y="2544"/>
              <a:ext cx="768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Line 11"/>
            <p:cNvSpPr>
              <a:spLocks noChangeShapeType="1"/>
            </p:cNvSpPr>
            <p:nvPr/>
          </p:nvSpPr>
          <p:spPr bwMode="auto">
            <a:xfrm>
              <a:off x="1296" y="2496"/>
              <a:ext cx="9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Line 12"/>
            <p:cNvSpPr>
              <a:spLocks noChangeShapeType="1"/>
            </p:cNvSpPr>
            <p:nvPr/>
          </p:nvSpPr>
          <p:spPr bwMode="auto">
            <a:xfrm flipH="1">
              <a:off x="1152" y="2880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Line 13"/>
            <p:cNvSpPr>
              <a:spLocks noChangeShapeType="1"/>
            </p:cNvSpPr>
            <p:nvPr/>
          </p:nvSpPr>
          <p:spPr bwMode="auto">
            <a:xfrm flipH="1" flipV="1">
              <a:off x="480" y="2544"/>
              <a:ext cx="528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Line 14"/>
            <p:cNvSpPr>
              <a:spLocks noChangeShapeType="1"/>
            </p:cNvSpPr>
            <p:nvPr/>
          </p:nvSpPr>
          <p:spPr bwMode="auto">
            <a:xfrm>
              <a:off x="480" y="2448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76" name="Group 26"/>
          <p:cNvGrpSpPr>
            <a:grpSpLocks/>
          </p:cNvGrpSpPr>
          <p:nvPr/>
        </p:nvGrpSpPr>
        <p:grpSpPr bwMode="auto">
          <a:xfrm>
            <a:off x="5943600" y="4572000"/>
            <a:ext cx="1447800" cy="925513"/>
            <a:chOff x="3408" y="2359"/>
            <a:chExt cx="912" cy="583"/>
          </a:xfrm>
        </p:grpSpPr>
        <p:sp>
          <p:nvSpPr>
            <p:cNvPr id="7177" name="Oval 17"/>
            <p:cNvSpPr>
              <a:spLocks noChangeArrowheads="1"/>
            </p:cNvSpPr>
            <p:nvPr/>
          </p:nvSpPr>
          <p:spPr bwMode="auto">
            <a:xfrm>
              <a:off x="3408" y="2359"/>
              <a:ext cx="144" cy="1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8" name="Oval 18"/>
            <p:cNvSpPr>
              <a:spLocks noChangeArrowheads="1"/>
            </p:cNvSpPr>
            <p:nvPr/>
          </p:nvSpPr>
          <p:spPr bwMode="auto">
            <a:xfrm>
              <a:off x="3408" y="2609"/>
              <a:ext cx="144" cy="1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9" name="Oval 19"/>
            <p:cNvSpPr>
              <a:spLocks noChangeArrowheads="1"/>
            </p:cNvSpPr>
            <p:nvPr/>
          </p:nvSpPr>
          <p:spPr bwMode="auto">
            <a:xfrm>
              <a:off x="3408" y="2818"/>
              <a:ext cx="144" cy="12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0" name="Oval 20"/>
            <p:cNvSpPr>
              <a:spLocks noChangeArrowheads="1"/>
            </p:cNvSpPr>
            <p:nvPr/>
          </p:nvSpPr>
          <p:spPr bwMode="auto">
            <a:xfrm>
              <a:off x="4176" y="2359"/>
              <a:ext cx="144" cy="1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1" name="Oval 21"/>
            <p:cNvSpPr>
              <a:spLocks noChangeArrowheads="1"/>
            </p:cNvSpPr>
            <p:nvPr/>
          </p:nvSpPr>
          <p:spPr bwMode="auto">
            <a:xfrm>
              <a:off x="4176" y="2609"/>
              <a:ext cx="144" cy="1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2" name="Oval 22"/>
            <p:cNvSpPr>
              <a:spLocks noChangeArrowheads="1"/>
            </p:cNvSpPr>
            <p:nvPr/>
          </p:nvSpPr>
          <p:spPr bwMode="auto">
            <a:xfrm>
              <a:off x="4176" y="2818"/>
              <a:ext cx="144" cy="12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3" name="Line 23"/>
            <p:cNvSpPr>
              <a:spLocks noChangeShapeType="1"/>
            </p:cNvSpPr>
            <p:nvPr/>
          </p:nvSpPr>
          <p:spPr bwMode="auto">
            <a:xfrm>
              <a:off x="3552" y="2443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Line 24"/>
            <p:cNvSpPr>
              <a:spLocks noChangeShapeType="1"/>
            </p:cNvSpPr>
            <p:nvPr/>
          </p:nvSpPr>
          <p:spPr bwMode="auto">
            <a:xfrm>
              <a:off x="3552" y="2693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Line 25"/>
            <p:cNvSpPr>
              <a:spLocks noChangeShapeType="1"/>
            </p:cNvSpPr>
            <p:nvPr/>
          </p:nvSpPr>
          <p:spPr bwMode="auto">
            <a:xfrm>
              <a:off x="3552" y="2859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17 - </a:t>
            </a:r>
            <a:fld id="{8D2F539B-EF73-4169-BE23-7706B80FDC20}" type="slidenum">
              <a:rPr lang="en-US" sz="1400" smtClean="0">
                <a:latin typeface="Arial" charset="0"/>
              </a:rPr>
              <a:pPr eaLnBrk="1" hangingPunct="1"/>
              <a:t>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Cycle</a:t>
            </a:r>
          </a:p>
        </p:txBody>
      </p:sp>
      <p:grpSp>
        <p:nvGrpSpPr>
          <p:cNvPr id="8198" name="Group 20"/>
          <p:cNvGrpSpPr>
            <a:grpSpLocks/>
          </p:cNvGrpSpPr>
          <p:nvPr/>
        </p:nvGrpSpPr>
        <p:grpSpPr bwMode="auto">
          <a:xfrm>
            <a:off x="2286000" y="3733800"/>
            <a:ext cx="4572000" cy="1814513"/>
            <a:chOff x="384" y="1104"/>
            <a:chExt cx="2880" cy="1143"/>
          </a:xfrm>
        </p:grpSpPr>
        <p:sp>
          <p:nvSpPr>
            <p:cNvPr id="8200" name="Oval 3"/>
            <p:cNvSpPr>
              <a:spLocks noChangeArrowheads="1"/>
            </p:cNvSpPr>
            <p:nvPr/>
          </p:nvSpPr>
          <p:spPr bwMode="auto">
            <a:xfrm>
              <a:off x="384" y="120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1" name="Oval 4"/>
            <p:cNvSpPr>
              <a:spLocks noChangeArrowheads="1"/>
            </p:cNvSpPr>
            <p:nvPr/>
          </p:nvSpPr>
          <p:spPr bwMode="auto">
            <a:xfrm>
              <a:off x="960" y="120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" name="Oval 5"/>
            <p:cNvSpPr>
              <a:spLocks noChangeArrowheads="1"/>
            </p:cNvSpPr>
            <p:nvPr/>
          </p:nvSpPr>
          <p:spPr bwMode="auto">
            <a:xfrm>
              <a:off x="672" y="168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" name="Line 6"/>
            <p:cNvSpPr>
              <a:spLocks noChangeShapeType="1"/>
            </p:cNvSpPr>
            <p:nvPr/>
          </p:nvSpPr>
          <p:spPr bwMode="auto">
            <a:xfrm>
              <a:off x="480" y="1344"/>
              <a:ext cx="192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4" name="Line 7"/>
            <p:cNvSpPr>
              <a:spLocks noChangeShapeType="1"/>
            </p:cNvSpPr>
            <p:nvPr/>
          </p:nvSpPr>
          <p:spPr bwMode="auto">
            <a:xfrm>
              <a:off x="528" y="124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5" name="Line 8"/>
            <p:cNvSpPr>
              <a:spLocks noChangeShapeType="1"/>
            </p:cNvSpPr>
            <p:nvPr/>
          </p:nvSpPr>
          <p:spPr bwMode="auto">
            <a:xfrm flipV="1">
              <a:off x="816" y="1344"/>
              <a:ext cx="192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6" name="Oval 9"/>
            <p:cNvSpPr>
              <a:spLocks noChangeArrowheads="1"/>
            </p:cNvSpPr>
            <p:nvPr/>
          </p:nvSpPr>
          <p:spPr bwMode="auto">
            <a:xfrm>
              <a:off x="2448" y="1104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7" name="Oval 10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8" name="Oval 11"/>
            <p:cNvSpPr>
              <a:spLocks noChangeArrowheads="1"/>
            </p:cNvSpPr>
            <p:nvPr/>
          </p:nvSpPr>
          <p:spPr bwMode="auto">
            <a:xfrm>
              <a:off x="2448" y="148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9" name="Oval 12"/>
            <p:cNvSpPr>
              <a:spLocks noChangeArrowheads="1"/>
            </p:cNvSpPr>
            <p:nvPr/>
          </p:nvSpPr>
          <p:spPr bwMode="auto">
            <a:xfrm>
              <a:off x="3120" y="148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0" name="Line 13"/>
            <p:cNvSpPr>
              <a:spLocks noChangeShapeType="1"/>
            </p:cNvSpPr>
            <p:nvPr/>
          </p:nvSpPr>
          <p:spPr bwMode="auto">
            <a:xfrm>
              <a:off x="2592" y="1152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1" name="Line 14"/>
            <p:cNvSpPr>
              <a:spLocks noChangeShapeType="1"/>
            </p:cNvSpPr>
            <p:nvPr/>
          </p:nvSpPr>
          <p:spPr bwMode="auto">
            <a:xfrm>
              <a:off x="3168" y="124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2" name="Line 15"/>
            <p:cNvSpPr>
              <a:spLocks noChangeShapeType="1"/>
            </p:cNvSpPr>
            <p:nvPr/>
          </p:nvSpPr>
          <p:spPr bwMode="auto">
            <a:xfrm flipH="1">
              <a:off x="2592" y="158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3" name="Line 16"/>
            <p:cNvSpPr>
              <a:spLocks noChangeShapeType="1"/>
            </p:cNvSpPr>
            <p:nvPr/>
          </p:nvSpPr>
          <p:spPr bwMode="auto">
            <a:xfrm flipV="1">
              <a:off x="2496" y="124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4" name="Text Box 17"/>
            <p:cNvSpPr txBox="1">
              <a:spLocks noChangeArrowheads="1"/>
            </p:cNvSpPr>
            <p:nvPr/>
          </p:nvSpPr>
          <p:spPr bwMode="auto">
            <a:xfrm>
              <a:off x="528" y="2016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C</a:t>
              </a:r>
              <a:r>
                <a:rPr lang="en-US" sz="1800" baseline="-25000">
                  <a:latin typeface="Arial" charset="0"/>
                </a:rPr>
                <a:t>3</a:t>
              </a:r>
            </a:p>
          </p:txBody>
        </p:sp>
        <p:sp>
          <p:nvSpPr>
            <p:cNvPr id="8215" name="Text Box 18"/>
            <p:cNvSpPr txBox="1">
              <a:spLocks noChangeArrowheads="1"/>
            </p:cNvSpPr>
            <p:nvPr/>
          </p:nvSpPr>
          <p:spPr bwMode="auto">
            <a:xfrm>
              <a:off x="2640" y="1968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C</a:t>
              </a:r>
              <a:r>
                <a:rPr lang="en-US" sz="1800" baseline="-25000">
                  <a:latin typeface="Arial" charset="0"/>
                </a:rPr>
                <a:t>4</a:t>
              </a:r>
            </a:p>
          </p:txBody>
        </p:sp>
      </p:grpSp>
      <p:sp>
        <p:nvSpPr>
          <p:cNvPr id="8199" name="Rectangle 2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If you can start at a node and move along edges and come back to the same node the graph has a cycle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17 - </a:t>
            </a:r>
            <a:fld id="{6901F248-E9A6-4ACB-8792-EB85412C1914}" type="slidenum">
              <a:rPr lang="en-US" sz="1400" smtClean="0">
                <a:latin typeface="Arial" charset="0"/>
              </a:rPr>
              <a:pPr eaLnBrk="1" hangingPunct="1"/>
              <a:t>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Acyclic Graphs</a:t>
            </a:r>
          </a:p>
        </p:txBody>
      </p:sp>
      <p:grpSp>
        <p:nvGrpSpPr>
          <p:cNvPr id="9222" name="Group 21"/>
          <p:cNvGrpSpPr>
            <a:grpSpLocks/>
          </p:cNvGrpSpPr>
          <p:nvPr/>
        </p:nvGrpSpPr>
        <p:grpSpPr bwMode="auto">
          <a:xfrm>
            <a:off x="1752600" y="3733800"/>
            <a:ext cx="6324600" cy="2089150"/>
            <a:chOff x="384" y="1104"/>
            <a:chExt cx="3984" cy="1316"/>
          </a:xfrm>
        </p:grpSpPr>
        <p:sp>
          <p:nvSpPr>
            <p:cNvPr id="9224" name="Oval 3"/>
            <p:cNvSpPr>
              <a:spLocks noChangeArrowheads="1"/>
            </p:cNvSpPr>
            <p:nvPr/>
          </p:nvSpPr>
          <p:spPr bwMode="auto">
            <a:xfrm>
              <a:off x="384" y="120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5" name="Oval 4"/>
            <p:cNvSpPr>
              <a:spLocks noChangeArrowheads="1"/>
            </p:cNvSpPr>
            <p:nvPr/>
          </p:nvSpPr>
          <p:spPr bwMode="auto">
            <a:xfrm>
              <a:off x="960" y="120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6" name="Oval 5"/>
            <p:cNvSpPr>
              <a:spLocks noChangeArrowheads="1"/>
            </p:cNvSpPr>
            <p:nvPr/>
          </p:nvSpPr>
          <p:spPr bwMode="auto">
            <a:xfrm>
              <a:off x="672" y="168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7" name="Line 6"/>
            <p:cNvSpPr>
              <a:spLocks noChangeShapeType="1"/>
            </p:cNvSpPr>
            <p:nvPr/>
          </p:nvSpPr>
          <p:spPr bwMode="auto">
            <a:xfrm>
              <a:off x="480" y="1344"/>
              <a:ext cx="192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8" name="Line 7"/>
            <p:cNvSpPr>
              <a:spLocks noChangeShapeType="1"/>
            </p:cNvSpPr>
            <p:nvPr/>
          </p:nvSpPr>
          <p:spPr bwMode="auto">
            <a:xfrm>
              <a:off x="528" y="124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9" name="Oval 8"/>
            <p:cNvSpPr>
              <a:spLocks noChangeArrowheads="1"/>
            </p:cNvSpPr>
            <p:nvPr/>
          </p:nvSpPr>
          <p:spPr bwMode="auto">
            <a:xfrm>
              <a:off x="2448" y="1104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0" name="Oval 9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1" name="Oval 10"/>
            <p:cNvSpPr>
              <a:spLocks noChangeArrowheads="1"/>
            </p:cNvSpPr>
            <p:nvPr/>
          </p:nvSpPr>
          <p:spPr bwMode="auto">
            <a:xfrm>
              <a:off x="2448" y="148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2" name="Oval 11"/>
            <p:cNvSpPr>
              <a:spLocks noChangeArrowheads="1"/>
            </p:cNvSpPr>
            <p:nvPr/>
          </p:nvSpPr>
          <p:spPr bwMode="auto">
            <a:xfrm>
              <a:off x="3120" y="148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3" name="Line 12"/>
            <p:cNvSpPr>
              <a:spLocks noChangeShapeType="1"/>
            </p:cNvSpPr>
            <p:nvPr/>
          </p:nvSpPr>
          <p:spPr bwMode="auto">
            <a:xfrm>
              <a:off x="2592" y="1152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4" name="Line 13"/>
            <p:cNvSpPr>
              <a:spLocks noChangeShapeType="1"/>
            </p:cNvSpPr>
            <p:nvPr/>
          </p:nvSpPr>
          <p:spPr bwMode="auto">
            <a:xfrm>
              <a:off x="3168" y="124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5" name="Line 14"/>
            <p:cNvSpPr>
              <a:spLocks noChangeShapeType="1"/>
            </p:cNvSpPr>
            <p:nvPr/>
          </p:nvSpPr>
          <p:spPr bwMode="auto">
            <a:xfrm flipV="1">
              <a:off x="2496" y="124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6" name="Text Box 15"/>
            <p:cNvSpPr txBox="1">
              <a:spLocks noChangeArrowheads="1"/>
            </p:cNvSpPr>
            <p:nvPr/>
          </p:nvSpPr>
          <p:spPr bwMode="auto">
            <a:xfrm>
              <a:off x="528" y="2016"/>
              <a:ext cx="120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A disconnected acyclic graph</a:t>
              </a:r>
              <a:endParaRPr lang="en-US" sz="1800" baseline="-25000">
                <a:latin typeface="Arial" charset="0"/>
              </a:endParaRPr>
            </a:p>
          </p:txBody>
        </p:sp>
        <p:sp>
          <p:nvSpPr>
            <p:cNvPr id="9237" name="Text Box 16"/>
            <p:cNvSpPr txBox="1">
              <a:spLocks noChangeArrowheads="1"/>
            </p:cNvSpPr>
            <p:nvPr/>
          </p:nvSpPr>
          <p:spPr bwMode="auto">
            <a:xfrm>
              <a:off x="2640" y="1968"/>
              <a:ext cx="17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Not an acyclic graph</a:t>
              </a:r>
              <a:endParaRPr lang="en-US" sz="1800" baseline="-25000">
                <a:latin typeface="Arial" charset="0"/>
              </a:endParaRPr>
            </a:p>
          </p:txBody>
        </p:sp>
        <p:sp>
          <p:nvSpPr>
            <p:cNvPr id="9238" name="Oval 17"/>
            <p:cNvSpPr>
              <a:spLocks noChangeArrowheads="1"/>
            </p:cNvSpPr>
            <p:nvPr/>
          </p:nvSpPr>
          <p:spPr bwMode="auto">
            <a:xfrm>
              <a:off x="1008" y="1536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9" name="Oval 18"/>
            <p:cNvSpPr>
              <a:spLocks noChangeArrowheads="1"/>
            </p:cNvSpPr>
            <p:nvPr/>
          </p:nvSpPr>
          <p:spPr bwMode="auto">
            <a:xfrm>
              <a:off x="2784" y="1296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0" name="Line 19"/>
            <p:cNvSpPr>
              <a:spLocks noChangeShapeType="1"/>
            </p:cNvSpPr>
            <p:nvPr/>
          </p:nvSpPr>
          <p:spPr bwMode="auto">
            <a:xfrm>
              <a:off x="2928" y="1392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1" name="Line 20"/>
            <p:cNvSpPr>
              <a:spLocks noChangeShapeType="1"/>
            </p:cNvSpPr>
            <p:nvPr/>
          </p:nvSpPr>
          <p:spPr bwMode="auto">
            <a:xfrm flipV="1">
              <a:off x="2928" y="1200"/>
              <a:ext cx="19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3" name="Rectangle 2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graph is acyclic if it has no cycles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17 - </a:t>
            </a:r>
            <a:fld id="{ADBAD802-FBF4-44B5-B429-9BC809890458}" type="slidenum">
              <a:rPr lang="en-US" sz="1400" smtClean="0">
                <a:latin typeface="Arial" charset="0"/>
              </a:rPr>
              <a:pPr eaLnBrk="1" hangingPunct="1"/>
              <a:t>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Trees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cs typeface="Times New Roman" charset="0"/>
              </a:rPr>
              <a:t>Let </a:t>
            </a:r>
            <a:r>
              <a:rPr lang="en-GB" i="1" smtClean="0">
                <a:cs typeface="Times New Roman" charset="0"/>
              </a:rPr>
              <a:t>A</a:t>
            </a:r>
            <a:r>
              <a:rPr lang="en-GB" smtClean="0">
                <a:cs typeface="Times New Roman" charset="0"/>
              </a:rPr>
              <a:t> be a set and let </a:t>
            </a:r>
            <a:r>
              <a:rPr lang="en-GB" i="1" smtClean="0">
                <a:cs typeface="Times New Roman" charset="0"/>
              </a:rPr>
              <a:t>T</a:t>
            </a:r>
            <a:r>
              <a:rPr lang="en-GB" smtClean="0">
                <a:cs typeface="Times New Roman" charset="0"/>
              </a:rPr>
              <a:t> be a relation on </a:t>
            </a:r>
            <a:r>
              <a:rPr lang="en-GB" i="1" smtClean="0">
                <a:cs typeface="Times New Roman" charset="0"/>
              </a:rPr>
              <a:t>A</a:t>
            </a:r>
            <a:r>
              <a:rPr lang="en-GB" smtClean="0">
                <a:cs typeface="Times New Roman" charset="0"/>
              </a:rPr>
              <a:t>.  We say that </a:t>
            </a:r>
            <a:r>
              <a:rPr lang="en-GB" i="1" smtClean="0">
                <a:cs typeface="Times New Roman" charset="0"/>
              </a:rPr>
              <a:t>T</a:t>
            </a:r>
            <a:r>
              <a:rPr lang="en-GB" smtClean="0">
                <a:cs typeface="Times New Roman" charset="0"/>
              </a:rPr>
              <a:t> is a </a:t>
            </a:r>
            <a:r>
              <a:rPr lang="en-GB" smtClean="0">
                <a:solidFill>
                  <a:schemeClr val="tx2"/>
                </a:solidFill>
                <a:cs typeface="Times New Roman" charset="0"/>
              </a:rPr>
              <a:t>tree</a:t>
            </a:r>
            <a:r>
              <a:rPr lang="en-GB" smtClean="0">
                <a:cs typeface="Times New Roman" charset="0"/>
              </a:rPr>
              <a:t> if there is a vertex </a:t>
            </a:r>
            <a:r>
              <a:rPr lang="en-GB" i="1" smtClean="0">
                <a:cs typeface="Times New Roman" charset="0"/>
              </a:rPr>
              <a:t>v</a:t>
            </a:r>
            <a:r>
              <a:rPr lang="en-GB" i="1" baseline="-30000" smtClean="0">
                <a:cs typeface="Times New Roman" charset="0"/>
              </a:rPr>
              <a:t>0</a:t>
            </a:r>
            <a:r>
              <a:rPr lang="en-GB" smtClean="0">
                <a:cs typeface="Times New Roman" charset="0"/>
              </a:rPr>
              <a:t> with the property that there exists a unique path in </a:t>
            </a:r>
            <a:r>
              <a:rPr lang="en-GB" i="1" smtClean="0">
                <a:cs typeface="Times New Roman" charset="0"/>
              </a:rPr>
              <a:t>T</a:t>
            </a:r>
            <a:r>
              <a:rPr lang="en-GB" smtClean="0">
                <a:cs typeface="Times New Roman" charset="0"/>
              </a:rPr>
              <a:t> from </a:t>
            </a:r>
            <a:r>
              <a:rPr lang="en-GB" i="1" smtClean="0">
                <a:cs typeface="Times New Roman" charset="0"/>
              </a:rPr>
              <a:t>v</a:t>
            </a:r>
            <a:r>
              <a:rPr lang="en-GB" i="1" baseline="-30000" smtClean="0">
                <a:cs typeface="Times New Roman" charset="0"/>
              </a:rPr>
              <a:t>0</a:t>
            </a:r>
            <a:r>
              <a:rPr lang="en-GB" smtClean="0">
                <a:cs typeface="Times New Roman" charset="0"/>
              </a:rPr>
              <a:t> to every other vertex in </a:t>
            </a:r>
            <a:r>
              <a:rPr lang="en-GB" i="1" smtClean="0">
                <a:cs typeface="Times New Roman" charset="0"/>
              </a:rPr>
              <a:t>A</a:t>
            </a:r>
            <a:r>
              <a:rPr lang="en-GB" smtClean="0">
                <a:cs typeface="Times New Roman" charset="0"/>
              </a:rPr>
              <a:t>, but no path from </a:t>
            </a:r>
            <a:r>
              <a:rPr lang="en-GB" i="1" smtClean="0">
                <a:cs typeface="Times New Roman" charset="0"/>
              </a:rPr>
              <a:t>v</a:t>
            </a:r>
            <a:r>
              <a:rPr lang="en-GB" i="1" baseline="-30000" smtClean="0">
                <a:cs typeface="Times New Roman" charset="0"/>
              </a:rPr>
              <a:t>0</a:t>
            </a:r>
            <a:r>
              <a:rPr lang="en-GB" smtClean="0">
                <a:cs typeface="Times New Roman" charset="0"/>
              </a:rPr>
              <a:t> to </a:t>
            </a:r>
            <a:r>
              <a:rPr lang="en-GB" i="1" smtClean="0">
                <a:cs typeface="Times New Roman" charset="0"/>
              </a:rPr>
              <a:t>v</a:t>
            </a:r>
            <a:r>
              <a:rPr lang="en-GB" i="1" baseline="-30000" smtClean="0">
                <a:cs typeface="Times New Roman" charset="0"/>
              </a:rPr>
              <a:t>0</a:t>
            </a:r>
            <a:r>
              <a:rPr lang="en-US" smtClean="0"/>
              <a:t> </a:t>
            </a:r>
          </a:p>
          <a:p>
            <a:pPr algn="r" eaLnBrk="1" hangingPunct="1">
              <a:buFontTx/>
              <a:buNone/>
            </a:pPr>
            <a:r>
              <a:rPr lang="en-US" sz="2000" i="1" smtClean="0"/>
              <a:t>-Kolman, Busby, and Ross, p. 271</a:t>
            </a:r>
          </a:p>
          <a:p>
            <a:pPr algn="ctr" eaLnBrk="1" hangingPunct="1">
              <a:buFontTx/>
              <a:buNone/>
            </a:pPr>
            <a:r>
              <a:rPr lang="en-US" sz="2800" i="1" smtClean="0"/>
              <a:t>Or</a:t>
            </a:r>
          </a:p>
          <a:p>
            <a:pPr eaLnBrk="1" hangingPunct="1"/>
            <a:r>
              <a:rPr lang="en-US" smtClean="0"/>
              <a:t>A tree is a connected acyclic graph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17 - </a:t>
            </a:r>
            <a:fld id="{2F512C1A-18F5-4614-9378-1D6D0228939E}" type="slidenum">
              <a:rPr lang="en-US" sz="1400" smtClean="0">
                <a:latin typeface="Arial" charset="0"/>
              </a:rPr>
              <a:pPr eaLnBrk="1" hangingPunct="1"/>
              <a:t>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68363"/>
          </a:xfrm>
        </p:spPr>
        <p:txBody>
          <a:bodyPr/>
          <a:lstStyle/>
          <a:p>
            <a:pPr eaLnBrk="1" hangingPunct="1"/>
            <a:r>
              <a:rPr lang="en-US" smtClean="0"/>
              <a:t> Rooted Trees 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344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In computer science, we  work primarily with rooted trees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 rooted tree is a directed graph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Which has one vertex, </a:t>
            </a:r>
            <a:r>
              <a:rPr lang="en-US" i="1" smtClean="0"/>
              <a:t>v</a:t>
            </a:r>
            <a:r>
              <a:rPr lang="en-US" i="1" baseline="-25000" smtClean="0"/>
              <a:t>0 </a:t>
            </a:r>
            <a:r>
              <a:rPr lang="en-US" smtClean="0"/>
              <a:t>, called the root, with  no arcs coming into it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In-degree of </a:t>
            </a:r>
            <a:r>
              <a:rPr lang="en-US" i="1" smtClean="0"/>
              <a:t>v</a:t>
            </a:r>
            <a:r>
              <a:rPr lang="en-US" i="1" baseline="-25000" smtClean="0"/>
              <a:t>0</a:t>
            </a:r>
            <a:r>
              <a:rPr lang="en-US" smtClean="0"/>
              <a:t> = 0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Any other vertex, </a:t>
            </a:r>
            <a:r>
              <a:rPr lang="en-US" i="1" smtClean="0"/>
              <a:t>v</a:t>
            </a:r>
            <a:r>
              <a:rPr lang="en-US" i="1" baseline="-25000" smtClean="0"/>
              <a:t>i</a:t>
            </a:r>
            <a:r>
              <a:rPr lang="en-US" smtClean="0"/>
              <a:t>, in the tree has exactly one path to it from </a:t>
            </a:r>
            <a:r>
              <a:rPr lang="en-US" i="1" smtClean="0"/>
              <a:t>v</a:t>
            </a:r>
            <a:r>
              <a:rPr lang="en-US" i="1" baseline="-25000" smtClean="0"/>
              <a:t>0</a:t>
            </a:r>
            <a:r>
              <a:rPr lang="en-US" smtClean="0"/>
              <a:t> 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In-degree of </a:t>
            </a:r>
            <a:r>
              <a:rPr lang="en-US" i="1" smtClean="0"/>
              <a:t>v</a:t>
            </a:r>
            <a:r>
              <a:rPr lang="en-US" i="1" baseline="-25000" smtClean="0"/>
              <a:t>i</a:t>
            </a:r>
            <a:r>
              <a:rPr lang="en-US" smtClean="0"/>
              <a:t> = 1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There may be any number of paths from any vertex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2407</TotalTime>
  <Words>1028</Words>
  <Application>Microsoft Office PowerPoint</Application>
  <PresentationFormat>On-screen Show (4:3)</PresentationFormat>
  <Paragraphs>209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Fireball</vt:lpstr>
      <vt:lpstr>Lecture 17 Trees</vt:lpstr>
      <vt:lpstr>Lecture Introduction</vt:lpstr>
      <vt:lpstr>Review of Directed Graphs</vt:lpstr>
      <vt:lpstr>Graphs</vt:lpstr>
      <vt:lpstr>Connected Graph</vt:lpstr>
      <vt:lpstr>Cycle</vt:lpstr>
      <vt:lpstr>Acyclic Graphs</vt:lpstr>
      <vt:lpstr>Trees</vt:lpstr>
      <vt:lpstr> Rooted Trees </vt:lpstr>
      <vt:lpstr>Examples of Trees</vt:lpstr>
      <vt:lpstr>Is this a tree?</vt:lpstr>
      <vt:lpstr>Is this a tree?</vt:lpstr>
      <vt:lpstr>Is this a tree?</vt:lpstr>
      <vt:lpstr>Definitions</vt:lpstr>
      <vt:lpstr>More Definitions</vt:lpstr>
      <vt:lpstr>More Definitions</vt:lpstr>
      <vt:lpstr>Tree Example</vt:lpstr>
      <vt:lpstr>More Definitions</vt:lpstr>
      <vt:lpstr>Examples</vt:lpstr>
      <vt:lpstr>Examples (cont)</vt:lpstr>
      <vt:lpstr>Key Concepts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Opening Lecture</dc:title>
  <dc:creator>Bill</dc:creator>
  <cp:lastModifiedBy>Bill</cp:lastModifiedBy>
  <cp:revision>79</cp:revision>
  <cp:lastPrinted>1601-01-01T00:00:00Z</cp:lastPrinted>
  <dcterms:created xsi:type="dcterms:W3CDTF">2003-01-26T23:29:36Z</dcterms:created>
  <dcterms:modified xsi:type="dcterms:W3CDTF">2014-09-26T00:09:43Z</dcterms:modified>
</cp:coreProperties>
</file>